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activeX/activeX1.xml" ContentType="application/vnd.ms-office.activeX+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4"/>
  </p:notesMasterIdLst>
  <p:sldIdLst>
    <p:sldId id="351" r:id="rId2"/>
    <p:sldId id="365" r:id="rId3"/>
    <p:sldId id="275" r:id="rId4"/>
    <p:sldId id="330" r:id="rId5"/>
    <p:sldId id="331" r:id="rId6"/>
    <p:sldId id="332" r:id="rId7"/>
    <p:sldId id="313" r:id="rId8"/>
    <p:sldId id="367" r:id="rId9"/>
    <p:sldId id="366" r:id="rId10"/>
    <p:sldId id="370" r:id="rId11"/>
    <p:sldId id="369" r:id="rId12"/>
    <p:sldId id="368" r:id="rId13"/>
    <p:sldId id="371" r:id="rId14"/>
    <p:sldId id="372" r:id="rId15"/>
    <p:sldId id="385" r:id="rId16"/>
    <p:sldId id="288" r:id="rId17"/>
    <p:sldId id="336" r:id="rId18"/>
    <p:sldId id="268" r:id="rId19"/>
    <p:sldId id="384" r:id="rId20"/>
    <p:sldId id="287" r:id="rId21"/>
    <p:sldId id="292" r:id="rId22"/>
    <p:sldId id="270" r:id="rId23"/>
    <p:sldId id="264" r:id="rId24"/>
    <p:sldId id="383" r:id="rId25"/>
    <p:sldId id="265" r:id="rId26"/>
    <p:sldId id="266" r:id="rId27"/>
    <p:sldId id="354" r:id="rId28"/>
    <p:sldId id="269" r:id="rId29"/>
    <p:sldId id="356" r:id="rId30"/>
    <p:sldId id="373" r:id="rId31"/>
    <p:sldId id="357" r:id="rId32"/>
    <p:sldId id="271" r:id="rId33"/>
    <p:sldId id="272" r:id="rId34"/>
    <p:sldId id="286" r:id="rId35"/>
    <p:sldId id="341" r:id="rId36"/>
    <p:sldId id="342" r:id="rId37"/>
    <p:sldId id="348" r:id="rId38"/>
    <p:sldId id="382" r:id="rId39"/>
    <p:sldId id="276" r:id="rId40"/>
    <p:sldId id="283" r:id="rId41"/>
    <p:sldId id="374" r:id="rId42"/>
    <p:sldId id="386" r:id="rId43"/>
    <p:sldId id="358" r:id="rId44"/>
    <p:sldId id="338" r:id="rId45"/>
    <p:sldId id="339" r:id="rId46"/>
    <p:sldId id="340" r:id="rId47"/>
    <p:sldId id="387" r:id="rId48"/>
    <p:sldId id="281" r:id="rId49"/>
    <p:sldId id="279" r:id="rId50"/>
    <p:sldId id="280" r:id="rId51"/>
    <p:sldId id="282" r:id="rId52"/>
    <p:sldId id="364" r:id="rId53"/>
    <p:sldId id="376" r:id="rId54"/>
    <p:sldId id="377" r:id="rId55"/>
    <p:sldId id="388" r:id="rId56"/>
    <p:sldId id="310" r:id="rId57"/>
    <p:sldId id="311" r:id="rId58"/>
    <p:sldId id="312" r:id="rId59"/>
    <p:sldId id="319" r:id="rId60"/>
    <p:sldId id="314" r:id="rId61"/>
    <p:sldId id="378" r:id="rId62"/>
    <p:sldId id="350" r:id="rId63"/>
    <p:sldId id="361" r:id="rId64"/>
    <p:sldId id="362" r:id="rId65"/>
    <p:sldId id="326" r:id="rId66"/>
    <p:sldId id="329" r:id="rId67"/>
    <p:sldId id="327" r:id="rId68"/>
    <p:sldId id="360" r:id="rId69"/>
    <p:sldId id="315" r:id="rId70"/>
    <p:sldId id="321" r:id="rId71"/>
    <p:sldId id="380" r:id="rId72"/>
    <p:sldId id="309" r:id="rId73"/>
    <p:sldId id="390" r:id="rId74"/>
    <p:sldId id="363" r:id="rId75"/>
    <p:sldId id="381" r:id="rId76"/>
    <p:sldId id="306" r:id="rId77"/>
    <p:sldId id="301" r:id="rId78"/>
    <p:sldId id="297" r:id="rId79"/>
    <p:sldId id="307" r:id="rId80"/>
    <p:sldId id="317" r:id="rId81"/>
    <p:sldId id="305" r:id="rId82"/>
    <p:sldId id="389" r:id="rId8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107" d="100"/>
          <a:sy n="107" d="100"/>
        </p:scale>
        <p:origin x="-84" y="-102"/>
      </p:cViewPr>
      <p:guideLst>
        <p:guide orient="horz" pos="2160"/>
        <p:guide pos="2880"/>
      </p:guideLst>
    </p:cSldViewPr>
  </p:slideViewPr>
  <p:outlineViewPr>
    <p:cViewPr>
      <p:scale>
        <a:sx n="33" d="100"/>
        <a:sy n="33" d="100"/>
      </p:scale>
      <p:origin x="0" y="29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2D491-3697-42C9-8B03-2CE0E74252CA}" type="datetimeFigureOut">
              <a:rPr lang="fr-FR" smtClean="0"/>
              <a:pPr/>
              <a:t>30/10/2012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0BE70-5BE8-4892-8E57-5519B12F746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59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60</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61</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62</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63</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64</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65</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66</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67</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68</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70</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71</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72</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73</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74</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75</a:t>
            </a:fld>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76</a:t>
            </a:fld>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77</a:t>
            </a:fld>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78</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79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8</a:t>
            </a:fld>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80</a:t>
            </a:fld>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81</a:t>
            </a:fld>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82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430BE70-5BE8-4892-8E57-5519B12F7462}"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A34AF7-9002-499D-96A4-2BC3EBEDA0F4}" type="datetimeFigureOut">
              <a:rPr lang="fr-FR" smtClean="0"/>
              <a:pPr/>
              <a:t>30/10/2012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F7C60B-2EE4-4515-AA52-D18AE61D4FF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34AF7-9002-499D-96A4-2BC3EBEDA0F4}" type="datetimeFigureOut">
              <a:rPr lang="fr-FR" smtClean="0"/>
              <a:pPr/>
              <a:t>30/10/2012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7C60B-2EE4-4515-AA52-D18AE61D4FF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www.maternite-parly2.com/wp0/wp-content/uploads/imsi.jpg" TargetMode="Externa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gif"/></Relationships>
</file>

<file path=ppt/slides/_rels/slide5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tomroud.owni.fr/files/2008/03/yamanaka.png"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7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marocsclerose.centerblog.net/6309458-Les-autorites-americaines-ont-donne-leur-feu-vert-au-premier-essai-sur-l-homme-d-une-therapie-realis"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88640"/>
            <a:ext cx="8640960" cy="1938992"/>
          </a:xfrm>
          <a:prstGeom prst="rect">
            <a:avLst/>
          </a:prstGeom>
          <a:noFill/>
        </p:spPr>
        <p:txBody>
          <a:bodyPr wrap="square" rtlCol="0">
            <a:spAutoFit/>
          </a:bodyPr>
          <a:lstStyle/>
          <a:p>
            <a:pPr algn="ctr"/>
            <a:r>
              <a:rPr lang="fr-FR" sz="4000" b="1" dirty="0" smtClean="0">
                <a:cs typeface="Aharoni" pitchFamily="2" charset="-79"/>
              </a:rPr>
              <a:t>Les techniques</a:t>
            </a:r>
          </a:p>
          <a:p>
            <a:pPr algn="ctr"/>
            <a:r>
              <a:rPr lang="fr-FR" sz="4000" b="1" dirty="0" smtClean="0">
                <a:cs typeface="Aharoni" pitchFamily="2" charset="-79"/>
              </a:rPr>
              <a:t> d’Assistance Médicale à la Procréation et leurs prolongements </a:t>
            </a:r>
            <a:endParaRPr lang="fr-FR" sz="4000" b="1" dirty="0">
              <a:cs typeface="Aharoni" pitchFamily="2" charset="-79"/>
            </a:endParaRPr>
          </a:p>
        </p:txBody>
      </p:sp>
      <p:sp>
        <p:nvSpPr>
          <p:cNvPr id="4" name="Rectangle 3"/>
          <p:cNvSpPr/>
          <p:nvPr/>
        </p:nvSpPr>
        <p:spPr>
          <a:xfrm>
            <a:off x="251520" y="2333685"/>
            <a:ext cx="8712968" cy="5047536"/>
          </a:xfrm>
          <a:prstGeom prst="rect">
            <a:avLst/>
          </a:prstGeom>
        </p:spPr>
        <p:txBody>
          <a:bodyPr wrap="square">
            <a:spAutoFit/>
          </a:bodyPr>
          <a:lstStyle/>
          <a:p>
            <a:r>
              <a:rPr lang="fr-FR" b="1" dirty="0" smtClean="0"/>
              <a:t>1 - Les mécanismes naturels de la reproduction humaine</a:t>
            </a:r>
          </a:p>
          <a:p>
            <a:r>
              <a:rPr lang="fr-FR" b="1" dirty="0" smtClean="0"/>
              <a:t>2 - Les causes de l’infertilité</a:t>
            </a:r>
          </a:p>
          <a:p>
            <a:r>
              <a:rPr lang="fr-FR" b="1" dirty="0" smtClean="0"/>
              <a:t>3 - Les techniques d’Assistance Médicale à la Procréation (AMP)</a:t>
            </a:r>
          </a:p>
          <a:p>
            <a:r>
              <a:rPr lang="fr-FR" dirty="0" smtClean="0"/>
              <a:t>A - L’insémination intra utérine</a:t>
            </a:r>
          </a:p>
          <a:p>
            <a:r>
              <a:rPr lang="fr-FR" dirty="0" smtClean="0"/>
              <a:t>B - La FIV, fécondation in vitro</a:t>
            </a:r>
          </a:p>
          <a:p>
            <a:r>
              <a:rPr lang="fr-FR" dirty="0" smtClean="0"/>
              <a:t>C - Des améliorations de la FIV</a:t>
            </a:r>
          </a:p>
          <a:p>
            <a:r>
              <a:rPr lang="fr-FR" dirty="0" smtClean="0"/>
              <a:t>D - Conservation des embryons</a:t>
            </a:r>
          </a:p>
          <a:p>
            <a:r>
              <a:rPr lang="fr-FR" dirty="0" smtClean="0"/>
              <a:t>E - Les dons</a:t>
            </a:r>
          </a:p>
          <a:p>
            <a:pPr marL="342900" indent="-342900"/>
            <a:r>
              <a:rPr lang="fr-FR" b="1" dirty="0" smtClean="0"/>
              <a:t>4 - Thérapies cellulaires, prolongements scientifiques et thérapeutiques de l’AMP</a:t>
            </a:r>
          </a:p>
          <a:p>
            <a:r>
              <a:rPr lang="fr-FR" dirty="0" smtClean="0"/>
              <a:t>A - Les différents types de cellules souches</a:t>
            </a:r>
          </a:p>
          <a:p>
            <a:pPr marL="342900" indent="-342900"/>
            <a:r>
              <a:rPr lang="fr-FR" dirty="0" smtClean="0"/>
              <a:t>B - Les thérapies cellulaires à partir de cellules souches multipotentes</a:t>
            </a:r>
          </a:p>
          <a:p>
            <a:pPr marL="342900" indent="-342900"/>
            <a:r>
              <a:rPr lang="fr-FR" dirty="0" smtClean="0"/>
              <a:t>C - Les thérapies cellulaires plus récentes à partir des cellules souches embryonnaires</a:t>
            </a:r>
          </a:p>
          <a:p>
            <a:pPr marL="342900" indent="-342900"/>
            <a:r>
              <a:rPr lang="fr-FR" sz="2000" dirty="0" smtClean="0"/>
              <a:t>D- </a:t>
            </a:r>
            <a:r>
              <a:rPr lang="fr-FR" dirty="0" smtClean="0"/>
              <a:t>Les Ips, des cellules adultes reprogrammées en cellules pluripotentes, solution alternative aux cellules souches embryonnaires</a:t>
            </a:r>
          </a:p>
          <a:p>
            <a:pPr marL="342900" indent="-342900"/>
            <a:r>
              <a:rPr lang="fr-FR" sz="1100" dirty="0" smtClean="0"/>
              <a:t>                                                                                                                                                                                                                                                     Van Elslande</a:t>
            </a:r>
          </a:p>
          <a:p>
            <a:pPr marL="342900" indent="-342900"/>
            <a:endParaRPr lang="fr-FR" dirty="0" smtClean="0"/>
          </a:p>
          <a:p>
            <a:pPr marL="342900" indent="-342900"/>
            <a:r>
              <a:rPr lang="fr-FR" dirty="0" smtClean="0"/>
              <a:t> </a:t>
            </a:r>
          </a:p>
          <a:p>
            <a:pPr marL="342900" indent="-342900"/>
            <a:endParaRPr lang="fr-FR" sz="1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323528" y="209546"/>
            <a:ext cx="8532440" cy="615553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cs typeface="Arial" pitchFamily="34" charset="0"/>
              </a:rPr>
              <a:t>Les causes féminines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rgbClr val="FF0000"/>
              </a:solidFill>
              <a:effectLst/>
              <a:cs typeface="Arial" pitchFamily="34" charset="0"/>
            </a:endParaRP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a:t>
            </a:r>
            <a:r>
              <a:rPr kumimoji="0" lang="fr-FR" b="1" i="0" u="none" strike="noStrike" cap="none" normalizeH="0" baseline="0" dirty="0" smtClean="0">
                <a:ln>
                  <a:noFill/>
                </a:ln>
                <a:solidFill>
                  <a:srgbClr val="FF0000"/>
                </a:solidFill>
                <a:effectLst/>
                <a:cs typeface="Arial" pitchFamily="34" charset="0"/>
              </a:rPr>
              <a:t>Anomalies de l’ovulation</a:t>
            </a:r>
            <a:r>
              <a:rPr kumimoji="0" lang="fr-FR" sz="1600" b="1" i="0" u="none" strike="noStrike" cap="none" normalizeH="0" baseline="0" dirty="0" smtClean="0">
                <a:ln>
                  <a:noFill/>
                </a:ln>
                <a:solidFill>
                  <a:schemeClr val="tx1"/>
                </a:solidFill>
                <a:effectLst/>
                <a:cs typeface="Arial" pitchFamily="34" charset="0"/>
              </a:rPr>
              <a:t> :</a:t>
            </a:r>
            <a:r>
              <a:rPr kumimoji="0" lang="fr-FR" sz="1600" b="0" i="0" u="none" strike="noStrike" cap="none" normalizeH="0" baseline="0" dirty="0" smtClean="0">
                <a:ln>
                  <a:noFill/>
                </a:ln>
                <a:solidFill>
                  <a:schemeClr val="tx1"/>
                </a:solidFill>
                <a:effectLst/>
                <a:cs typeface="Arial" pitchFamily="34" charset="0"/>
              </a:rPr>
              <a:t> c’est la cause la plus fréquente d’infertilité chez la femme.</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L’ovulation peut être totalement absente (anovulation) ou présente mais de mauvaise qualité (dysovulation).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Ceci se traduit par l’absence de production d’un</a:t>
            </a:r>
            <a:r>
              <a:rPr kumimoji="0" lang="fr-FR" sz="1600" i="0" u="none" strike="noStrike" cap="none" normalizeH="0" baseline="0" dirty="0" smtClean="0">
                <a:ln>
                  <a:noFill/>
                </a:ln>
                <a:solidFill>
                  <a:schemeClr val="tx1"/>
                </a:solidFill>
                <a:effectLst/>
                <a:cs typeface="Arial" pitchFamily="34" charset="0"/>
              </a:rPr>
              <a:t> </a:t>
            </a:r>
            <a:r>
              <a:rPr lang="fr-FR" sz="1600" dirty="0" smtClean="0">
                <a:cs typeface="Arial" pitchFamily="34" charset="0"/>
              </a:rPr>
              <a:t>ovocyte </a:t>
            </a:r>
            <a:r>
              <a:rPr kumimoji="0" lang="fr-FR" sz="1600" b="0" i="0" strike="noStrike" cap="none" normalizeH="0" baseline="0" dirty="0" smtClean="0">
                <a:ln>
                  <a:noFill/>
                </a:ln>
                <a:effectLst/>
                <a:cs typeface="Arial" pitchFamily="34" charset="0"/>
              </a:rPr>
              <a:t>f</a:t>
            </a:r>
            <a:r>
              <a:rPr kumimoji="0" lang="fr-FR" sz="1600" b="0" i="0" u="none" strike="noStrike" cap="none" normalizeH="0" baseline="0" dirty="0" smtClean="0">
                <a:ln>
                  <a:noFill/>
                </a:ln>
                <a:solidFill>
                  <a:schemeClr val="tx1"/>
                </a:solidFill>
                <a:effectLst/>
                <a:cs typeface="Arial" pitchFamily="34" charset="0"/>
              </a:rPr>
              <a:t>écondable.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Les troubles de l’ovulation peuvent être dûs à un dysfonctionnement des ovaires ou des structures cérébrales qui contrôlent leur activité.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a:r>
            <a:br>
              <a:rPr kumimoji="0" lang="fr-FR" sz="1600" b="0" i="0" u="none" strike="noStrike" cap="none" normalizeH="0" baseline="0" dirty="0" smtClean="0">
                <a:ln>
                  <a:noFill/>
                </a:ln>
                <a:solidFill>
                  <a:schemeClr val="tx1"/>
                </a:solidFill>
                <a:effectLst/>
                <a:cs typeface="Arial" pitchFamily="34" charset="0"/>
              </a:rPr>
            </a:br>
            <a:r>
              <a:rPr kumimoji="0" lang="fr-FR" b="0" i="0" u="none" strike="noStrike" cap="none" normalizeH="0" baseline="0" dirty="0" smtClean="0">
                <a:ln>
                  <a:noFill/>
                </a:ln>
                <a:solidFill>
                  <a:srgbClr val="FF0000"/>
                </a:solidFill>
                <a:effectLst/>
                <a:cs typeface="Arial" pitchFamily="34" charset="0"/>
              </a:rPr>
              <a:t> </a:t>
            </a:r>
            <a:r>
              <a:rPr kumimoji="0" lang="fr-FR" b="1" i="0" u="none" strike="noStrike" cap="none" normalizeH="0" baseline="0" dirty="0" smtClean="0">
                <a:ln>
                  <a:noFill/>
                </a:ln>
                <a:solidFill>
                  <a:srgbClr val="FF0000"/>
                </a:solidFill>
                <a:effectLst/>
                <a:cs typeface="Arial" pitchFamily="34" charset="0"/>
              </a:rPr>
              <a:t>Anomalies des trompes </a:t>
            </a:r>
            <a:r>
              <a:rPr kumimoji="0" lang="fr-FR" sz="1600" b="1" i="0" u="none" strike="noStrike" cap="none" normalizeH="0" baseline="0" dirty="0" smtClean="0">
                <a:ln>
                  <a:noFill/>
                </a:ln>
                <a:solidFill>
                  <a:schemeClr val="tx1"/>
                </a:solidFill>
                <a:effectLst/>
                <a:cs typeface="Arial" pitchFamily="34" charset="0"/>
              </a:rPr>
              <a:t>:</a:t>
            </a:r>
            <a:r>
              <a:rPr kumimoji="0" lang="fr-FR" sz="1600" b="0" i="0" u="none" strike="noStrike" cap="none" normalizeH="0" baseline="0" dirty="0" smtClean="0">
                <a:ln>
                  <a:noFill/>
                </a:ln>
                <a:solidFill>
                  <a:schemeClr val="tx1"/>
                </a:solidFill>
                <a:effectLst/>
                <a:cs typeface="Arial" pitchFamily="34" charset="0"/>
              </a:rPr>
              <a:t> les trompes peuvent être obturées ou altérées, ce qui va empêcher la rencontre de l’ovocyte et des spermatozoïdes.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Ces anomalies des trompes sont pour la plupart dûes à des infections génitales.</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Outre leur implication dans l’infertilité, elles peuvent causer des grossesses extra-utérines.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a:r>
            <a:br>
              <a:rPr kumimoji="0" lang="fr-FR" sz="1600" b="0" i="0" u="none" strike="noStrike" cap="none" normalizeH="0" baseline="0" dirty="0" smtClean="0">
                <a:ln>
                  <a:noFill/>
                </a:ln>
                <a:solidFill>
                  <a:schemeClr val="tx1"/>
                </a:solidFill>
                <a:effectLst/>
                <a:cs typeface="Arial" pitchFamily="34" charset="0"/>
              </a:rPr>
            </a:br>
            <a:r>
              <a:rPr kumimoji="0" lang="fr-FR" sz="1600" b="0" i="0" u="none" strike="noStrike" cap="none" normalizeH="0" baseline="0" dirty="0" smtClean="0">
                <a:ln>
                  <a:noFill/>
                </a:ln>
                <a:solidFill>
                  <a:schemeClr val="tx1"/>
                </a:solidFill>
                <a:effectLst/>
                <a:cs typeface="Arial" pitchFamily="34" charset="0"/>
              </a:rPr>
              <a:t> </a:t>
            </a:r>
            <a:r>
              <a:rPr kumimoji="0" lang="fr-FR" b="1" i="0" u="none" strike="noStrike" cap="none" normalizeH="0" baseline="0" dirty="0" smtClean="0">
                <a:ln>
                  <a:noFill/>
                </a:ln>
                <a:solidFill>
                  <a:srgbClr val="FF0000"/>
                </a:solidFill>
                <a:effectLst/>
                <a:cs typeface="Arial" pitchFamily="34" charset="0"/>
              </a:rPr>
              <a:t>Causes cervicales</a:t>
            </a:r>
            <a:r>
              <a:rPr kumimoji="0" lang="fr-FR" sz="1600" b="1" i="0" u="none" strike="noStrike" cap="none" normalizeH="0" baseline="0" dirty="0" smtClean="0">
                <a:ln>
                  <a:noFill/>
                </a:ln>
                <a:solidFill>
                  <a:schemeClr val="tx1"/>
                </a:solidFill>
                <a:effectLst/>
                <a:cs typeface="Arial" pitchFamily="34" charset="0"/>
              </a:rPr>
              <a:t> :</a:t>
            </a:r>
            <a:r>
              <a:rPr kumimoji="0" lang="fr-FR" sz="1600" b="0" i="0" u="none" strike="noStrike" cap="none" normalizeH="0" baseline="0" dirty="0" smtClean="0">
                <a:ln>
                  <a:noFill/>
                </a:ln>
                <a:solidFill>
                  <a:schemeClr val="tx1"/>
                </a:solidFill>
                <a:effectLst/>
                <a:cs typeface="Arial" pitchFamily="34" charset="0"/>
              </a:rPr>
              <a:t> la glaire cervicale peut être secrétée de façon inadéquate (quantité, qualité, pH).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Ces anomalies peuvent être </a:t>
            </a:r>
            <a:r>
              <a:rPr lang="fr-FR" sz="1600" dirty="0" smtClean="0">
                <a:cs typeface="Arial" pitchFamily="34" charset="0"/>
              </a:rPr>
              <a:t>liées</a:t>
            </a:r>
            <a:r>
              <a:rPr kumimoji="0" lang="fr-FR" sz="1600" b="0" i="0" u="none" strike="noStrike" cap="none" normalizeH="0" baseline="0" dirty="0" smtClean="0">
                <a:ln>
                  <a:noFill/>
                </a:ln>
                <a:solidFill>
                  <a:schemeClr val="tx1"/>
                </a:solidFill>
                <a:effectLst/>
                <a:cs typeface="Arial" pitchFamily="34" charset="0"/>
              </a:rPr>
              <a:t> à des infections, des dysfonctionnements des glandes endocervicales </a:t>
            </a:r>
            <a:r>
              <a:rPr lang="fr-FR" sz="1600" dirty="0" smtClean="0">
                <a:cs typeface="Arial" pitchFamily="34" charset="0"/>
              </a:rPr>
              <a:t>(du</a:t>
            </a:r>
            <a:r>
              <a:rPr kumimoji="0" lang="fr-FR" sz="1600" b="0" i="0" u="none" strike="noStrike" cap="none" normalizeH="0" baseline="0" dirty="0" smtClean="0">
                <a:ln>
                  <a:noFill/>
                </a:ln>
                <a:solidFill>
                  <a:schemeClr val="tx1"/>
                </a:solidFill>
                <a:effectLst/>
                <a:cs typeface="Arial" pitchFamily="34" charset="0"/>
              </a:rPr>
              <a:t> col de l’utérus) ou être consécutives à des traitements de lésions du col de l’utérus (conisation au laser, électro-coagulation).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a:r>
            <a:br>
              <a:rPr kumimoji="0" lang="fr-FR" sz="1600" b="0" i="0" u="none" strike="noStrike" cap="none" normalizeH="0" baseline="0" dirty="0" smtClean="0">
                <a:ln>
                  <a:noFill/>
                </a:ln>
                <a:solidFill>
                  <a:schemeClr val="tx1"/>
                </a:solidFill>
                <a:effectLst/>
                <a:cs typeface="Arial" pitchFamily="34" charset="0"/>
              </a:rPr>
            </a:br>
            <a:r>
              <a:rPr kumimoji="0" lang="fr-FR" sz="1600" b="0" i="0" u="none" strike="noStrike" cap="none" normalizeH="0" baseline="0" dirty="0" smtClean="0">
                <a:ln>
                  <a:noFill/>
                </a:ln>
                <a:solidFill>
                  <a:schemeClr val="tx1"/>
                </a:solidFill>
                <a:effectLst/>
                <a:cs typeface="Arial" pitchFamily="34" charset="0"/>
              </a:rPr>
              <a:t> </a:t>
            </a:r>
            <a:r>
              <a:rPr kumimoji="0" lang="fr-FR" b="1" i="0" u="none" strike="noStrike" cap="none" normalizeH="0" baseline="0" dirty="0" smtClean="0">
                <a:ln>
                  <a:noFill/>
                </a:ln>
                <a:solidFill>
                  <a:srgbClr val="FF0000"/>
                </a:solidFill>
                <a:effectLst/>
                <a:cs typeface="Arial" pitchFamily="34" charset="0"/>
              </a:rPr>
              <a:t>Endométriose </a:t>
            </a:r>
            <a:r>
              <a:rPr kumimoji="0" lang="fr-FR" sz="1600" b="1" i="0" u="none" strike="noStrike" cap="none" normalizeH="0" baseline="0" dirty="0" smtClean="0">
                <a:ln>
                  <a:noFill/>
                </a:ln>
                <a:solidFill>
                  <a:schemeClr val="tx1"/>
                </a:solidFill>
                <a:effectLst/>
                <a:cs typeface="Arial" pitchFamily="34" charset="0"/>
              </a:rPr>
              <a:t>:</a:t>
            </a:r>
            <a:r>
              <a:rPr kumimoji="0" lang="fr-FR" sz="1600" b="0" i="0" u="none" strike="noStrike" cap="none" normalizeH="0" baseline="0" dirty="0" smtClean="0">
                <a:ln>
                  <a:noFill/>
                </a:ln>
                <a:solidFill>
                  <a:schemeClr val="tx1"/>
                </a:solidFill>
                <a:effectLst/>
                <a:cs typeface="Arial" pitchFamily="34" charset="0"/>
              </a:rPr>
              <a:t> l’endométriose est caractérisée par des localisations anormales de la muqueuse utérine sur</a:t>
            </a:r>
            <a:r>
              <a:rPr kumimoji="0" lang="fr-FR" sz="1600" b="0" i="0" u="none" strike="noStrike" cap="none" normalizeH="0" dirty="0" smtClean="0">
                <a:ln>
                  <a:noFill/>
                </a:ln>
                <a:solidFill>
                  <a:schemeClr val="tx1"/>
                </a:solidFill>
                <a:effectLst/>
                <a:cs typeface="Arial" pitchFamily="34" charset="0"/>
              </a:rPr>
              <a:t> les </a:t>
            </a:r>
            <a:r>
              <a:rPr kumimoji="0" lang="fr-FR" sz="1600" b="0" i="0" u="none" strike="noStrike" cap="none" normalizeH="0" baseline="0" dirty="0" smtClean="0">
                <a:ln>
                  <a:noFill/>
                </a:ln>
                <a:solidFill>
                  <a:schemeClr val="tx1"/>
                </a:solidFill>
                <a:effectLst/>
                <a:cs typeface="Arial" pitchFamily="34" charset="0"/>
              </a:rPr>
              <a:t>ovaires, les trompes</a:t>
            </a:r>
            <a:r>
              <a:rPr lang="fr-FR" sz="1600" dirty="0" smtClean="0">
                <a:cs typeface="Arial" pitchFamily="34" charset="0"/>
              </a:rPr>
              <a:t> ou la</a:t>
            </a:r>
            <a:r>
              <a:rPr kumimoji="0" lang="fr-FR" sz="1600" b="0" i="0" u="none" strike="noStrike" cap="none" normalizeH="0" baseline="0" dirty="0" smtClean="0">
                <a:ln>
                  <a:noFill/>
                </a:ln>
                <a:solidFill>
                  <a:schemeClr val="tx1"/>
                </a:solidFill>
                <a:effectLst/>
                <a:cs typeface="Arial" pitchFamily="34" charset="0"/>
              </a:rPr>
              <a:t> cavité péritonéale.</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a:t>
            </a:r>
            <a:r>
              <a:rPr kumimoji="0" lang="fr-FR" sz="1600" i="0" strike="noStrike" cap="none" normalizeH="0" baseline="0" dirty="0" smtClean="0">
                <a:ln>
                  <a:noFill/>
                </a:ln>
                <a:effectLst/>
                <a:cs typeface="Arial" pitchFamily="34" charset="0"/>
              </a:rPr>
              <a:t>L’endométriose </a:t>
            </a:r>
            <a:r>
              <a:rPr kumimoji="0" lang="fr-FR" sz="1600" b="0" i="0" u="none" strike="noStrike" cap="none" normalizeH="0" baseline="0" dirty="0" smtClean="0">
                <a:ln>
                  <a:noFill/>
                </a:ln>
                <a:solidFill>
                  <a:schemeClr val="tx1"/>
                </a:solidFill>
                <a:effectLst/>
                <a:cs typeface="Arial" pitchFamily="34" charset="0"/>
              </a:rPr>
              <a:t>provoque dans l’organisme la sécrétion de substances défavorables à la fécondation et au développement de l’embryon et peut donc être responsable d’une infertilité.</a:t>
            </a:r>
          </a:p>
        </p:txBody>
      </p:sp>
      <p:pic>
        <p:nvPicPr>
          <p:cNvPr id="154626" name="Picture 2" descr="-"/>
          <p:cNvPicPr>
            <a:picLocks noChangeAspect="1" noChangeArrowheads="1"/>
          </p:cNvPicPr>
          <p:nvPr/>
        </p:nvPicPr>
        <p:blipFill>
          <a:blip r:embed="rId3" cstate="print"/>
          <a:srcRect/>
          <a:stretch>
            <a:fillRect/>
          </a:stretch>
        </p:blipFill>
        <p:spPr bwMode="auto">
          <a:xfrm>
            <a:off x="-4368800" y="-36513"/>
            <a:ext cx="66675" cy="114301"/>
          </a:xfrm>
          <a:prstGeom prst="rect">
            <a:avLst/>
          </a:prstGeom>
          <a:noFill/>
        </p:spPr>
      </p:pic>
      <p:pic>
        <p:nvPicPr>
          <p:cNvPr id="154627" name="Picture 3" descr="-"/>
          <p:cNvPicPr>
            <a:picLocks noChangeAspect="1" noChangeArrowheads="1"/>
          </p:cNvPicPr>
          <p:nvPr/>
        </p:nvPicPr>
        <p:blipFill>
          <a:blip r:embed="rId3" cstate="print"/>
          <a:srcRect/>
          <a:stretch>
            <a:fillRect/>
          </a:stretch>
        </p:blipFill>
        <p:spPr bwMode="auto">
          <a:xfrm>
            <a:off x="-3432175" y="236538"/>
            <a:ext cx="66675" cy="114300"/>
          </a:xfrm>
          <a:prstGeom prst="rect">
            <a:avLst/>
          </a:prstGeom>
          <a:noFill/>
        </p:spPr>
      </p:pic>
      <p:pic>
        <p:nvPicPr>
          <p:cNvPr id="154628" name="Picture 4" descr="-"/>
          <p:cNvPicPr>
            <a:picLocks noChangeAspect="1" noChangeArrowheads="1"/>
          </p:cNvPicPr>
          <p:nvPr/>
        </p:nvPicPr>
        <p:blipFill>
          <a:blip r:embed="rId3" cstate="print"/>
          <a:srcRect/>
          <a:stretch>
            <a:fillRect/>
          </a:stretch>
        </p:blipFill>
        <p:spPr bwMode="auto">
          <a:xfrm>
            <a:off x="-3235325" y="373063"/>
            <a:ext cx="66675" cy="114300"/>
          </a:xfrm>
          <a:prstGeom prst="rect">
            <a:avLst/>
          </a:prstGeom>
          <a:noFill/>
        </p:spPr>
      </p:pic>
      <p:pic>
        <p:nvPicPr>
          <p:cNvPr id="154629" name="Picture 5" descr="-"/>
          <p:cNvPicPr>
            <a:picLocks noChangeAspect="1" noChangeArrowheads="1"/>
          </p:cNvPicPr>
          <p:nvPr/>
        </p:nvPicPr>
        <p:blipFill>
          <a:blip r:embed="rId3" cstate="print"/>
          <a:srcRect/>
          <a:stretch>
            <a:fillRect/>
          </a:stretch>
        </p:blipFill>
        <p:spPr bwMode="auto">
          <a:xfrm>
            <a:off x="-3724275" y="509588"/>
            <a:ext cx="66675" cy="114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media.u-strasbg.fr/cecos/uploads/images/terato.jpg"/>
          <p:cNvPicPr>
            <a:picLocks noChangeAspect="1" noChangeArrowheads="1"/>
          </p:cNvPicPr>
          <p:nvPr/>
        </p:nvPicPr>
        <p:blipFill>
          <a:blip r:embed="rId3" cstate="print"/>
          <a:srcRect/>
          <a:stretch>
            <a:fillRect/>
          </a:stretch>
        </p:blipFill>
        <p:spPr bwMode="auto">
          <a:xfrm>
            <a:off x="5076056" y="1052736"/>
            <a:ext cx="3456384" cy="2594146"/>
          </a:xfrm>
          <a:prstGeom prst="rect">
            <a:avLst/>
          </a:prstGeom>
          <a:noFill/>
        </p:spPr>
      </p:pic>
      <p:sp>
        <p:nvSpPr>
          <p:cNvPr id="5" name="Rectangle 4"/>
          <p:cNvSpPr/>
          <p:nvPr/>
        </p:nvSpPr>
        <p:spPr>
          <a:xfrm>
            <a:off x="467544" y="1196752"/>
            <a:ext cx="4320480" cy="2308324"/>
          </a:xfrm>
          <a:prstGeom prst="rect">
            <a:avLst/>
          </a:prstGeom>
        </p:spPr>
        <p:txBody>
          <a:bodyPr wrap="square">
            <a:spAutoFit/>
          </a:bodyPr>
          <a:lstStyle/>
          <a:p>
            <a:r>
              <a:rPr lang="fr-FR" sz="1600" dirty="0" smtClean="0"/>
              <a:t>D'après l'OMS, un sperme "normal" doit avoir un volume spermatique compris entre 2 et 4 ml. </a:t>
            </a:r>
          </a:p>
          <a:p>
            <a:endParaRPr lang="fr-FR" sz="1600" dirty="0" smtClean="0"/>
          </a:p>
          <a:p>
            <a:r>
              <a:rPr lang="fr-FR" sz="1600" dirty="0" smtClean="0"/>
              <a:t>Le nombre de spermatozoides doit être supérieur à 20 millions/ml ou à 40 millions/éjaculat. </a:t>
            </a:r>
          </a:p>
          <a:p>
            <a:endParaRPr lang="fr-FR" sz="1600" dirty="0" smtClean="0"/>
          </a:p>
          <a:p>
            <a:r>
              <a:rPr lang="fr-FR" sz="1600" dirty="0" smtClean="0"/>
              <a:t>La mobilité supérieure à 50% et le pourcentage des formes normales supérieur à 30% . </a:t>
            </a:r>
          </a:p>
          <a:p>
            <a:r>
              <a:rPr lang="fr-FR" sz="1600" dirty="0" smtClean="0"/>
              <a:t>La vitalité doit être supérieure à 75%.</a:t>
            </a:r>
          </a:p>
        </p:txBody>
      </p:sp>
      <p:sp>
        <p:nvSpPr>
          <p:cNvPr id="6" name="Rectangle 5"/>
          <p:cNvSpPr/>
          <p:nvPr/>
        </p:nvSpPr>
        <p:spPr>
          <a:xfrm>
            <a:off x="2699792" y="332656"/>
            <a:ext cx="3457485" cy="523220"/>
          </a:xfrm>
          <a:prstGeom prst="rect">
            <a:avLst/>
          </a:prstGeom>
        </p:spPr>
        <p:txBody>
          <a:bodyPr wrap="none">
            <a:spAutoFit/>
          </a:bodyPr>
          <a:lstStyle/>
          <a:p>
            <a:r>
              <a:rPr lang="fr-FR" sz="2800" b="1" dirty="0" smtClean="0">
                <a:solidFill>
                  <a:srgbClr val="FF0000"/>
                </a:solidFill>
                <a:cs typeface="Arial" pitchFamily="34" charset="0"/>
              </a:rPr>
              <a:t>Les causes masculines</a:t>
            </a:r>
            <a:endParaRPr lang="fr-FR" sz="2800" dirty="0"/>
          </a:p>
        </p:txBody>
      </p:sp>
      <p:sp>
        <p:nvSpPr>
          <p:cNvPr id="7" name="ZoneTexte 6"/>
          <p:cNvSpPr txBox="1"/>
          <p:nvPr/>
        </p:nvSpPr>
        <p:spPr>
          <a:xfrm>
            <a:off x="323528" y="3933056"/>
            <a:ext cx="8352928" cy="2554545"/>
          </a:xfrm>
          <a:prstGeom prst="rect">
            <a:avLst/>
          </a:prstGeom>
          <a:noFill/>
        </p:spPr>
        <p:txBody>
          <a:bodyPr wrap="square" rtlCol="0">
            <a:spAutoFit/>
          </a:bodyPr>
          <a:lstStyle/>
          <a:p>
            <a:pPr lvl="0" eaLnBrk="0" fontAlgn="t" hangingPunct="0">
              <a:spcBef>
                <a:spcPct val="0"/>
              </a:spcBef>
              <a:spcAft>
                <a:spcPct val="0"/>
              </a:spcAft>
            </a:pPr>
            <a:r>
              <a:rPr lang="fr-FR" sz="1600" b="1" dirty="0" smtClean="0">
                <a:solidFill>
                  <a:srgbClr val="FF0000"/>
                </a:solidFill>
                <a:cs typeface="Arial" pitchFamily="34" charset="0"/>
              </a:rPr>
              <a:t>Oligospermie</a:t>
            </a:r>
            <a:r>
              <a:rPr lang="fr-FR" sz="1600" b="1" dirty="0" smtClean="0">
                <a:solidFill>
                  <a:srgbClr val="000000"/>
                </a:solidFill>
                <a:cs typeface="Arial" pitchFamily="34" charset="0"/>
              </a:rPr>
              <a:t> :</a:t>
            </a:r>
            <a:r>
              <a:rPr lang="fr-FR" sz="1600" dirty="0" smtClean="0">
                <a:solidFill>
                  <a:srgbClr val="000000"/>
                </a:solidFill>
                <a:cs typeface="Arial" pitchFamily="34" charset="0"/>
              </a:rPr>
              <a:t> </a:t>
            </a:r>
            <a:r>
              <a:rPr lang="fr-FR" sz="1600" b="1" dirty="0" smtClean="0">
                <a:solidFill>
                  <a:srgbClr val="000000"/>
                </a:solidFill>
                <a:cs typeface="Arial" pitchFamily="34" charset="0"/>
              </a:rPr>
              <a:t>ou nombre insuffisant de spermatozoïdes. </a:t>
            </a:r>
          </a:p>
          <a:p>
            <a:pPr lvl="0" eaLnBrk="0" fontAlgn="t" hangingPunct="0">
              <a:spcBef>
                <a:spcPct val="0"/>
              </a:spcBef>
              <a:spcAft>
                <a:spcPct val="0"/>
              </a:spcAft>
            </a:pPr>
            <a:r>
              <a:rPr lang="fr-FR" sz="1600" dirty="0" smtClean="0">
                <a:solidFill>
                  <a:srgbClr val="000000"/>
                </a:solidFill>
                <a:cs typeface="Arial" pitchFamily="34" charset="0"/>
              </a:rPr>
              <a:t>On considère généralement qu’un nombre inférieur à 10 millions/ml peut être responsable d’une infertilité. </a:t>
            </a:r>
          </a:p>
          <a:p>
            <a:pPr lvl="0" eaLnBrk="0" fontAlgn="t" hangingPunct="0">
              <a:spcBef>
                <a:spcPct val="0"/>
              </a:spcBef>
              <a:spcAft>
                <a:spcPct val="0"/>
              </a:spcAft>
            </a:pPr>
            <a:r>
              <a:rPr lang="fr-FR" sz="1600" dirty="0" smtClean="0">
                <a:solidFill>
                  <a:srgbClr val="000000"/>
                </a:solidFill>
                <a:cs typeface="Arial" pitchFamily="34" charset="0"/>
              </a:rPr>
              <a:t/>
            </a:r>
            <a:br>
              <a:rPr lang="fr-FR" sz="1600" dirty="0" smtClean="0">
                <a:solidFill>
                  <a:srgbClr val="000000"/>
                </a:solidFill>
                <a:cs typeface="Arial" pitchFamily="34" charset="0"/>
              </a:rPr>
            </a:br>
            <a:r>
              <a:rPr lang="fr-FR" sz="1600" dirty="0" smtClean="0">
                <a:solidFill>
                  <a:srgbClr val="000000"/>
                </a:solidFill>
                <a:cs typeface="Arial" pitchFamily="34" charset="0"/>
              </a:rPr>
              <a:t> </a:t>
            </a:r>
            <a:r>
              <a:rPr lang="fr-FR" sz="1600" b="1" dirty="0" smtClean="0">
                <a:solidFill>
                  <a:srgbClr val="FF0000"/>
                </a:solidFill>
                <a:cs typeface="Arial" pitchFamily="34" charset="0"/>
              </a:rPr>
              <a:t>Azoospermie </a:t>
            </a:r>
            <a:r>
              <a:rPr lang="fr-FR" sz="1600" b="1" dirty="0" smtClean="0">
                <a:solidFill>
                  <a:srgbClr val="000000"/>
                </a:solidFill>
                <a:cs typeface="Arial" pitchFamily="34" charset="0"/>
              </a:rPr>
              <a:t>:</a:t>
            </a:r>
            <a:r>
              <a:rPr lang="fr-FR" sz="1600" dirty="0" smtClean="0">
                <a:solidFill>
                  <a:srgbClr val="000000"/>
                </a:solidFill>
                <a:cs typeface="Arial" pitchFamily="34" charset="0"/>
              </a:rPr>
              <a:t>  </a:t>
            </a:r>
            <a:r>
              <a:rPr lang="fr-FR" sz="1600" b="1" dirty="0" smtClean="0">
                <a:solidFill>
                  <a:srgbClr val="000000"/>
                </a:solidFill>
                <a:cs typeface="Arial" pitchFamily="34" charset="0"/>
              </a:rPr>
              <a:t>aucun spermatozoïde dans le sperme. </a:t>
            </a:r>
          </a:p>
          <a:p>
            <a:pPr lvl="0" eaLnBrk="0" fontAlgn="t" hangingPunct="0">
              <a:spcBef>
                <a:spcPct val="0"/>
              </a:spcBef>
              <a:spcAft>
                <a:spcPct val="0"/>
              </a:spcAft>
            </a:pPr>
            <a:r>
              <a:rPr lang="fr-FR" sz="1600" dirty="0" smtClean="0">
                <a:solidFill>
                  <a:srgbClr val="000000"/>
                </a:solidFill>
                <a:cs typeface="Arial" pitchFamily="34" charset="0"/>
              </a:rPr>
              <a:t>Il peut s’agir d’une absence de production par les testicules (azoospermie sécrétoire ) ou d’une obturation des canaux permettant l’extériorisation des spermatozoïdes malgré une production normale de spermatozoïdes par les testicules (azoospermie excrétoire ). Dans ce dernier cas, il peut s’agir soit d’une anomalie congénitale (souvent génétique associée à la présence de la mutation de la mucoviscidose) soit d’une séquelle d’infection (acquise). </a:t>
            </a:r>
            <a:endParaRPr lang="fr-F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179512" y="577108"/>
            <a:ext cx="8820472" cy="541686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solidFill>
                  <a:srgbClr val="FF0000"/>
                </a:solidFill>
                <a:effectLst/>
                <a:cs typeface="Arial" pitchFamily="34" charset="0"/>
              </a:rPr>
              <a:t>Asthénospermie</a:t>
            </a:r>
            <a:r>
              <a:rPr kumimoji="0" lang="fr-FR" sz="1600" b="1" i="0" u="none" strike="noStrike" cap="none" normalizeH="0" baseline="0" dirty="0" smtClean="0">
                <a:ln>
                  <a:noFill/>
                </a:ln>
                <a:solidFill>
                  <a:srgbClr val="000000"/>
                </a:solidFill>
                <a:effectLst/>
                <a:cs typeface="Arial" pitchFamily="34" charset="0"/>
              </a:rPr>
              <a:t> :</a:t>
            </a: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solidFill>
                  <a:srgbClr val="000000"/>
                </a:solidFill>
                <a:effectLst/>
                <a:cs typeface="Arial" pitchFamily="34" charset="0"/>
              </a:rPr>
              <a:t>défaut de mobilité des spermatozoïdes.</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 Il y a normalement au moins 40% de spermatozoïdes mobiles dans le sperme. En dessous de ce seuil, on parle d’asthénospermie. On rencontre également des anomalies des mouvements des spermatozoïdes (vitesse, trajectoire) et dans ce cas on parle de dyskinésie flagellaire. Quand aucun spermatozoïde n’est mobile, il s’agit d’une akinétospermie.</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Ces problèmes peuvent être dûs à des anomalies de structure des spermatozoïdes (défaut de production) ou à des infections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
            </a:r>
            <a:br>
              <a:rPr kumimoji="0" lang="fr-FR" sz="1600" b="0" i="0" u="none" strike="noStrike" cap="none" normalizeH="0" baseline="0" dirty="0" smtClean="0">
                <a:ln>
                  <a:noFill/>
                </a:ln>
                <a:solidFill>
                  <a:srgbClr val="000000"/>
                </a:solidFill>
                <a:effectLst/>
                <a:cs typeface="Arial" pitchFamily="34" charset="0"/>
              </a:rPr>
            </a:b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solidFill>
                  <a:srgbClr val="FF0000"/>
                </a:solidFill>
                <a:effectLst/>
                <a:cs typeface="Arial" pitchFamily="34" charset="0"/>
              </a:rPr>
              <a:t>Nécrospermie</a:t>
            </a:r>
            <a:r>
              <a:rPr kumimoji="0" lang="fr-FR" sz="1600" b="1" i="0" u="none" strike="noStrike" cap="none" normalizeH="0" baseline="0" dirty="0" smtClean="0">
                <a:ln>
                  <a:noFill/>
                </a:ln>
                <a:solidFill>
                  <a:srgbClr val="000000"/>
                </a:solidFill>
                <a:effectLst/>
                <a:cs typeface="Arial" pitchFamily="34" charset="0"/>
              </a:rPr>
              <a:t> :</a:t>
            </a: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effectLst/>
                <a:cs typeface="Arial" pitchFamily="34" charset="0"/>
              </a:rPr>
              <a:t>pourcentage élevé de spermatozoïdes morts (&gt;50%).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Elle est souvent dûe à des infections.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
            </a:r>
            <a:br>
              <a:rPr kumimoji="0" lang="fr-FR" sz="1600" b="0" i="0" u="none" strike="noStrike" cap="none" normalizeH="0" baseline="0" dirty="0" smtClean="0">
                <a:ln>
                  <a:noFill/>
                </a:ln>
                <a:solidFill>
                  <a:srgbClr val="000000"/>
                </a:solidFill>
                <a:effectLst/>
                <a:cs typeface="Arial" pitchFamily="34" charset="0"/>
              </a:rPr>
            </a:b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solidFill>
                  <a:srgbClr val="FF0000"/>
                </a:solidFill>
                <a:effectLst/>
                <a:cs typeface="Arial" pitchFamily="34" charset="0"/>
              </a:rPr>
              <a:t>Tératospermie</a:t>
            </a:r>
            <a:r>
              <a:rPr kumimoji="0" lang="fr-FR" sz="1600" b="1" i="0" u="none" strike="noStrike" cap="none" normalizeH="0" baseline="0" dirty="0" smtClean="0">
                <a:ln>
                  <a:noFill/>
                </a:ln>
                <a:solidFill>
                  <a:srgbClr val="000000"/>
                </a:solidFill>
                <a:effectLst/>
                <a:cs typeface="Arial" pitchFamily="34" charset="0"/>
              </a:rPr>
              <a:t> :</a:t>
            </a: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solidFill>
                  <a:srgbClr val="000000"/>
                </a:solidFill>
                <a:effectLst/>
                <a:cs typeface="Arial" pitchFamily="34" charset="0"/>
              </a:rPr>
              <a:t>présence d’un taux anormalement élevé de spermatozoïdes anormaux.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Selon les classifications employées, le pourcentage minimal de spermatozoïdes normaux dans un sperme normal varie entre 15 et 50%. Ces anomalies peuvent intéresser toutes les parties du spermatozoïde et sont généralement </a:t>
            </a:r>
            <a:r>
              <a:rPr lang="fr-FR" sz="1600" dirty="0" smtClean="0">
                <a:solidFill>
                  <a:srgbClr val="000000"/>
                </a:solidFill>
                <a:cs typeface="Arial" pitchFamily="34" charset="0"/>
              </a:rPr>
              <a:t>liée</a:t>
            </a:r>
            <a:r>
              <a:rPr kumimoji="0" lang="fr-FR" sz="1600" b="0" i="0" u="none" strike="noStrike" cap="none" normalizeH="0" baseline="0" dirty="0" smtClean="0">
                <a:ln>
                  <a:noFill/>
                </a:ln>
                <a:solidFill>
                  <a:srgbClr val="000000"/>
                </a:solidFill>
                <a:effectLst/>
                <a:cs typeface="Arial" pitchFamily="34" charset="0"/>
              </a:rPr>
              <a:t>s à un dysfonctionnement de la spermatogenèse.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
            </a:r>
            <a:br>
              <a:rPr kumimoji="0" lang="fr-FR" sz="1600" b="0" i="0" u="none" strike="noStrike" cap="none" normalizeH="0" baseline="0" dirty="0" smtClean="0">
                <a:ln>
                  <a:noFill/>
                </a:ln>
                <a:solidFill>
                  <a:srgbClr val="000000"/>
                </a:solidFill>
                <a:effectLst/>
                <a:cs typeface="Arial" pitchFamily="34" charset="0"/>
              </a:rPr>
            </a:b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solidFill>
                  <a:srgbClr val="FF0000"/>
                </a:solidFill>
                <a:effectLst/>
                <a:cs typeface="Arial" pitchFamily="34" charset="0"/>
              </a:rPr>
              <a:t>Anticorps anti-spermatozoïdes</a:t>
            </a:r>
            <a:r>
              <a:rPr kumimoji="0" lang="fr-FR" sz="1600" b="1" i="0" u="none" strike="noStrike" cap="none" normalizeH="0" baseline="0" dirty="0" smtClean="0">
                <a:ln>
                  <a:noFill/>
                </a:ln>
                <a:solidFill>
                  <a:srgbClr val="000000"/>
                </a:solidFill>
                <a:effectLst/>
                <a:cs typeface="Arial" pitchFamily="34" charset="0"/>
              </a:rPr>
              <a:t> :</a:t>
            </a:r>
            <a:r>
              <a:rPr kumimoji="0" lang="fr-FR" sz="1600" b="0" i="0" u="none" strike="noStrike" cap="none" normalizeH="0" baseline="0" dirty="0" smtClean="0">
                <a:ln>
                  <a:noFill/>
                </a:ln>
                <a:solidFill>
                  <a:srgbClr val="000000"/>
                </a:solidFill>
                <a:effectLst/>
                <a:cs typeface="Arial" pitchFamily="34" charset="0"/>
              </a:rPr>
              <a:t> les hommes peuvent s’immuniser contre leurs propres spermatozoïdes, ce qui va entraîner une diminution de leur mobilité et de leurs capacités fécondantes.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
            </a:r>
            <a:br>
              <a:rPr kumimoji="0" lang="fr-FR" sz="1600" b="0" i="0" u="none" strike="noStrike" cap="none" normalizeH="0" baseline="0" dirty="0" smtClean="0">
                <a:ln>
                  <a:noFill/>
                </a:ln>
                <a:solidFill>
                  <a:srgbClr val="000000"/>
                </a:solidFill>
                <a:effectLst/>
                <a:cs typeface="Arial" pitchFamily="34" charset="0"/>
              </a:rPr>
            </a:br>
            <a:r>
              <a:rPr kumimoji="0" lang="fr-FR" sz="1600" b="0" i="0" u="none" strike="noStrike" cap="none" normalizeH="0" baseline="0" dirty="0" smtClean="0">
                <a:ln>
                  <a:noFill/>
                </a:ln>
                <a:solidFill>
                  <a:srgbClr val="000000"/>
                </a:solidFill>
                <a:effectLst/>
                <a:cs typeface="Arial" pitchFamily="34" charset="0"/>
              </a:rPr>
              <a:t> </a:t>
            </a:r>
            <a:r>
              <a:rPr kumimoji="0" lang="fr-FR" sz="1600" b="1" i="0" u="none" strike="noStrike" cap="none" normalizeH="0" baseline="0" dirty="0" smtClean="0">
                <a:ln>
                  <a:noFill/>
                </a:ln>
                <a:solidFill>
                  <a:srgbClr val="FF0000"/>
                </a:solidFill>
                <a:effectLst/>
                <a:cs typeface="Arial" pitchFamily="34" charset="0"/>
              </a:rPr>
              <a:t>Les troubles de l’éjaculation</a:t>
            </a:r>
            <a:r>
              <a:rPr kumimoji="0" lang="fr-FR" sz="1600" b="1" i="0" u="none" strike="noStrike" cap="none" normalizeH="0" baseline="0" dirty="0" smtClean="0">
                <a:ln>
                  <a:noFill/>
                </a:ln>
                <a:solidFill>
                  <a:srgbClr val="000000"/>
                </a:solidFill>
                <a:effectLst/>
                <a:cs typeface="Arial" pitchFamily="34" charset="0"/>
              </a:rPr>
              <a:t> :</a:t>
            </a:r>
            <a:r>
              <a:rPr kumimoji="0" lang="fr-FR" sz="1600" b="0" i="0" u="none" strike="noStrike" cap="none" normalizeH="0" baseline="0" dirty="0" smtClean="0">
                <a:ln>
                  <a:noFill/>
                </a:ln>
                <a:solidFill>
                  <a:srgbClr val="000000"/>
                </a:solidFill>
                <a:effectLst/>
                <a:cs typeface="Arial" pitchFamily="34" charset="0"/>
              </a:rPr>
              <a:t> le sperme peut être éjaculé non pas vers l’extérieur mais vers la vessie, c’est l’éjaculation rétrograde. </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Ces troubles sont liés à des maladies neurologiques, souvent </a:t>
            </a:r>
            <a:r>
              <a:rPr lang="fr-FR" sz="1600" dirty="0" smtClean="0">
                <a:solidFill>
                  <a:srgbClr val="000000"/>
                </a:solidFill>
                <a:cs typeface="Arial" pitchFamily="34" charset="0"/>
              </a:rPr>
              <a:t>imputables</a:t>
            </a:r>
            <a:r>
              <a:rPr kumimoji="0" lang="fr-FR" sz="1600" b="0" i="0" u="none" strike="noStrike" cap="none" normalizeH="0" baseline="0" dirty="0" smtClean="0">
                <a:ln>
                  <a:noFill/>
                </a:ln>
                <a:solidFill>
                  <a:srgbClr val="000000"/>
                </a:solidFill>
                <a:effectLst/>
                <a:cs typeface="Arial" pitchFamily="34" charset="0"/>
              </a:rPr>
              <a:t> à des complications du diabète.</a:t>
            </a:r>
          </a:p>
        </p:txBody>
      </p:sp>
      <p:pic>
        <p:nvPicPr>
          <p:cNvPr id="156674" name="Picture 2" descr="-"/>
          <p:cNvPicPr>
            <a:picLocks noChangeAspect="1" noChangeArrowheads="1"/>
          </p:cNvPicPr>
          <p:nvPr/>
        </p:nvPicPr>
        <p:blipFill>
          <a:blip r:embed="rId3" cstate="print"/>
          <a:srcRect/>
          <a:stretch>
            <a:fillRect/>
          </a:stretch>
        </p:blipFill>
        <p:spPr bwMode="auto">
          <a:xfrm>
            <a:off x="-1641475" y="-309563"/>
            <a:ext cx="66675" cy="114300"/>
          </a:xfrm>
          <a:prstGeom prst="rect">
            <a:avLst/>
          </a:prstGeom>
          <a:noFill/>
        </p:spPr>
      </p:pic>
      <p:pic>
        <p:nvPicPr>
          <p:cNvPr id="156675" name="Picture 3" descr="-"/>
          <p:cNvPicPr>
            <a:picLocks noChangeAspect="1" noChangeArrowheads="1"/>
          </p:cNvPicPr>
          <p:nvPr/>
        </p:nvPicPr>
        <p:blipFill>
          <a:blip r:embed="rId3" cstate="print"/>
          <a:srcRect/>
          <a:stretch>
            <a:fillRect/>
          </a:stretch>
        </p:blipFill>
        <p:spPr bwMode="auto">
          <a:xfrm>
            <a:off x="-4457700" y="-173038"/>
            <a:ext cx="66675" cy="114300"/>
          </a:xfrm>
          <a:prstGeom prst="rect">
            <a:avLst/>
          </a:prstGeom>
          <a:noFill/>
        </p:spPr>
      </p:pic>
      <p:pic>
        <p:nvPicPr>
          <p:cNvPr id="156676" name="Picture 4" descr="-"/>
          <p:cNvPicPr>
            <a:picLocks noChangeAspect="1" noChangeArrowheads="1"/>
          </p:cNvPicPr>
          <p:nvPr/>
        </p:nvPicPr>
        <p:blipFill>
          <a:blip r:embed="rId3" cstate="print"/>
          <a:srcRect/>
          <a:stretch>
            <a:fillRect/>
          </a:stretch>
        </p:blipFill>
        <p:spPr bwMode="auto">
          <a:xfrm>
            <a:off x="-4460875" y="100013"/>
            <a:ext cx="66675" cy="114300"/>
          </a:xfrm>
          <a:prstGeom prst="rect">
            <a:avLst/>
          </a:prstGeom>
          <a:noFill/>
        </p:spPr>
      </p:pic>
      <p:pic>
        <p:nvPicPr>
          <p:cNvPr id="156678" name="Picture 6" descr="-"/>
          <p:cNvPicPr>
            <a:picLocks noChangeAspect="1" noChangeArrowheads="1"/>
          </p:cNvPicPr>
          <p:nvPr/>
        </p:nvPicPr>
        <p:blipFill>
          <a:blip r:embed="rId3" cstate="print"/>
          <a:srcRect/>
          <a:stretch>
            <a:fillRect/>
          </a:stretch>
        </p:blipFill>
        <p:spPr bwMode="auto">
          <a:xfrm>
            <a:off x="-4476750" y="509588"/>
            <a:ext cx="66675" cy="114300"/>
          </a:xfrm>
          <a:prstGeom prst="rect">
            <a:avLst/>
          </a:prstGeom>
          <a:noFill/>
        </p:spPr>
      </p:pic>
      <p:pic>
        <p:nvPicPr>
          <p:cNvPr id="156679" name="Picture 7" descr="-"/>
          <p:cNvPicPr>
            <a:picLocks noChangeAspect="1" noChangeArrowheads="1"/>
          </p:cNvPicPr>
          <p:nvPr/>
        </p:nvPicPr>
        <p:blipFill>
          <a:blip r:embed="rId3" cstate="print"/>
          <a:srcRect/>
          <a:stretch>
            <a:fillRect/>
          </a:stretch>
        </p:blipFill>
        <p:spPr bwMode="auto">
          <a:xfrm>
            <a:off x="-1174750" y="782638"/>
            <a:ext cx="66675" cy="114300"/>
          </a:xfrm>
          <a:prstGeom prst="rect">
            <a:avLst/>
          </a:prstGeom>
          <a:noFill/>
        </p:spPr>
      </p:pic>
      <p:pic>
        <p:nvPicPr>
          <p:cNvPr id="156680" name="Picture 8" descr="-"/>
          <p:cNvPicPr>
            <a:picLocks noChangeAspect="1" noChangeArrowheads="1"/>
          </p:cNvPicPr>
          <p:nvPr/>
        </p:nvPicPr>
        <p:blipFill>
          <a:blip r:embed="rId3" cstate="print"/>
          <a:srcRect/>
          <a:stretch>
            <a:fillRect/>
          </a:stretch>
        </p:blipFill>
        <p:spPr bwMode="auto">
          <a:xfrm>
            <a:off x="-1812925" y="919163"/>
            <a:ext cx="66675" cy="114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700808"/>
            <a:ext cx="8352928" cy="1569660"/>
          </a:xfrm>
          <a:prstGeom prst="rect">
            <a:avLst/>
          </a:prstGeom>
          <a:noFill/>
        </p:spPr>
        <p:txBody>
          <a:bodyPr wrap="square" rtlCol="0">
            <a:spAutoFit/>
          </a:bodyPr>
          <a:lstStyle/>
          <a:p>
            <a:r>
              <a:rPr lang="fr-FR" sz="4800" dirty="0" smtClean="0">
                <a:latin typeface="+mj-lt"/>
              </a:rPr>
              <a:t>3 – Les techniques d’Assistance Médicale à la Procréation (AMP)</a:t>
            </a:r>
            <a:endParaRPr lang="fr-FR" sz="48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ivfrance.com/image_synop1.jpg"/>
          <p:cNvPicPr>
            <a:picLocks noChangeAspect="1" noChangeArrowheads="1"/>
          </p:cNvPicPr>
          <p:nvPr/>
        </p:nvPicPr>
        <p:blipFill>
          <a:blip r:embed="rId3" cstate="print"/>
          <a:srcRect/>
          <a:stretch>
            <a:fillRect/>
          </a:stretch>
        </p:blipFill>
        <p:spPr bwMode="auto">
          <a:xfrm>
            <a:off x="251520" y="188640"/>
            <a:ext cx="8654380" cy="4945360"/>
          </a:xfrm>
          <a:prstGeom prst="rect">
            <a:avLst/>
          </a:prstGeom>
          <a:noFill/>
        </p:spPr>
      </p:pic>
      <p:sp>
        <p:nvSpPr>
          <p:cNvPr id="4" name="ZoneTexte 3"/>
          <p:cNvSpPr txBox="1"/>
          <p:nvPr/>
        </p:nvSpPr>
        <p:spPr>
          <a:xfrm>
            <a:off x="1691680" y="5085184"/>
            <a:ext cx="5904656" cy="2246769"/>
          </a:xfrm>
          <a:prstGeom prst="rect">
            <a:avLst/>
          </a:prstGeom>
          <a:noFill/>
        </p:spPr>
        <p:txBody>
          <a:bodyPr wrap="square" rtlCol="0">
            <a:spAutoFit/>
          </a:bodyPr>
          <a:lstStyle/>
          <a:p>
            <a:r>
              <a:rPr lang="fr-FR" sz="1400" b="1" i="1" dirty="0" smtClean="0"/>
              <a:t>- AMP = </a:t>
            </a:r>
            <a:r>
              <a:rPr lang="fr-FR" sz="1400" i="1" dirty="0" smtClean="0"/>
              <a:t>aide médicale à la procréation</a:t>
            </a:r>
            <a:endParaRPr lang="fr-FR" sz="1400" b="1" i="1" dirty="0" smtClean="0"/>
          </a:p>
          <a:p>
            <a:r>
              <a:rPr lang="fr-FR" sz="1400" b="1" i="1" dirty="0" smtClean="0"/>
              <a:t>- OATS = </a:t>
            </a:r>
            <a:r>
              <a:rPr lang="fr-FR" sz="1400" i="1" dirty="0" smtClean="0"/>
              <a:t>OligoAsthénoTératozooSpermie </a:t>
            </a:r>
          </a:p>
          <a:p>
            <a:pPr>
              <a:buFontTx/>
              <a:buChar char="-"/>
            </a:pPr>
            <a:r>
              <a:rPr lang="fr-FR" sz="1400" b="1" i="1" dirty="0" smtClean="0"/>
              <a:t> OPK= </a:t>
            </a:r>
            <a:r>
              <a:rPr lang="fr-FR" sz="1400" i="1" dirty="0" smtClean="0"/>
              <a:t>Ovaires polykystiques</a:t>
            </a:r>
          </a:p>
          <a:p>
            <a:pPr>
              <a:buFontTx/>
              <a:buChar char="-"/>
            </a:pPr>
            <a:r>
              <a:rPr lang="fr-FR" sz="1400" b="1" i="1" dirty="0" smtClean="0"/>
              <a:t>  IAC (ou IAD) = </a:t>
            </a:r>
            <a:r>
              <a:rPr lang="fr-FR" sz="1400" i="1" dirty="0" smtClean="0"/>
              <a:t>insémination intra-utérine avec conjoint (ou donneur)</a:t>
            </a:r>
            <a:r>
              <a:rPr lang="fr-FR" sz="1400" b="1" i="1" dirty="0" smtClean="0"/>
              <a:t/>
            </a:r>
            <a:br>
              <a:rPr lang="fr-FR" sz="1400" b="1" i="1" dirty="0" smtClean="0"/>
            </a:br>
            <a:r>
              <a:rPr lang="fr-FR" sz="1400" b="1" i="1" dirty="0" smtClean="0"/>
              <a:t>- </a:t>
            </a:r>
            <a:r>
              <a:rPr lang="fr-FR" sz="1400" i="1" dirty="0" smtClean="0"/>
              <a:t> </a:t>
            </a:r>
            <a:r>
              <a:rPr lang="fr-FR" sz="1400" b="1" i="1" dirty="0" smtClean="0"/>
              <a:t>MIV = </a:t>
            </a:r>
            <a:r>
              <a:rPr lang="fr-FR" sz="1400" i="1" dirty="0" smtClean="0"/>
              <a:t>maturation des ovocytes in vitro avant FIV ou ICSI</a:t>
            </a:r>
          </a:p>
          <a:p>
            <a:pPr>
              <a:buFontTx/>
              <a:buChar char="-"/>
            </a:pPr>
            <a:r>
              <a:rPr lang="fr-FR" sz="1400" b="1" i="1" dirty="0" smtClean="0"/>
              <a:t>  FIV = </a:t>
            </a:r>
            <a:r>
              <a:rPr lang="fr-FR" sz="1400" i="1" dirty="0" smtClean="0"/>
              <a:t>fécondation in vtro</a:t>
            </a:r>
            <a:r>
              <a:rPr lang="fr-FR" sz="1400" b="1" i="1" dirty="0" smtClean="0"/>
              <a:t/>
            </a:r>
            <a:br>
              <a:rPr lang="fr-FR" sz="1400" b="1" i="1" dirty="0" smtClean="0"/>
            </a:br>
            <a:r>
              <a:rPr lang="fr-FR" sz="1400" b="1" i="1" dirty="0" smtClean="0"/>
              <a:t>- ICSI = </a:t>
            </a:r>
            <a:r>
              <a:rPr lang="fr-FR" sz="1400" i="1" dirty="0" smtClean="0"/>
              <a:t>fécondation in vitro avec micro-injection du spermatozoïde</a:t>
            </a:r>
            <a:br>
              <a:rPr lang="fr-FR" sz="1400" i="1" dirty="0" smtClean="0"/>
            </a:br>
            <a:r>
              <a:rPr lang="fr-FR" sz="1400" b="1" i="1" dirty="0" smtClean="0"/>
              <a:t>- IMSI = </a:t>
            </a:r>
            <a:r>
              <a:rPr lang="fr-FR" sz="1400" i="1" dirty="0" smtClean="0"/>
              <a:t>ICSI avec sélection des spermatozoîdes à un très fort grossissement </a:t>
            </a:r>
            <a:br>
              <a:rPr lang="fr-FR" sz="1400" i="1" dirty="0" smtClean="0"/>
            </a:br>
            <a:r>
              <a:rPr lang="fr-FR" sz="1400" i="1" dirty="0" smtClean="0"/>
              <a:t/>
            </a:r>
            <a:br>
              <a:rPr lang="fr-FR" sz="1400" i="1" dirty="0" smtClean="0"/>
            </a:br>
            <a:endParaRPr lang="fr-FR" sz="1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2780928"/>
            <a:ext cx="7920880" cy="830997"/>
          </a:xfrm>
          <a:prstGeom prst="rect">
            <a:avLst/>
          </a:prstGeom>
          <a:noFill/>
        </p:spPr>
        <p:txBody>
          <a:bodyPr wrap="square" rtlCol="0">
            <a:spAutoFit/>
          </a:bodyPr>
          <a:lstStyle/>
          <a:p>
            <a:r>
              <a:rPr lang="fr-FR" sz="4800" dirty="0" smtClean="0"/>
              <a:t>A - L’insémination intra utérine</a:t>
            </a:r>
            <a:endParaRPr lang="fr-FR" sz="4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images.doctissimo.fr/photo/hd/8765837876/private-category/iac-435681779a.gif"/>
          <p:cNvPicPr>
            <a:picLocks noChangeAspect="1" noChangeArrowheads="1"/>
          </p:cNvPicPr>
          <p:nvPr/>
        </p:nvPicPr>
        <p:blipFill>
          <a:blip r:embed="rId3" cstate="print"/>
          <a:srcRect/>
          <a:stretch>
            <a:fillRect/>
          </a:stretch>
        </p:blipFill>
        <p:spPr bwMode="auto">
          <a:xfrm>
            <a:off x="2483768" y="1240160"/>
            <a:ext cx="6502650" cy="5617840"/>
          </a:xfrm>
          <a:prstGeom prst="rect">
            <a:avLst/>
          </a:prstGeom>
          <a:noFill/>
        </p:spPr>
      </p:pic>
      <p:sp>
        <p:nvSpPr>
          <p:cNvPr id="3" name="Rectangle 2"/>
          <p:cNvSpPr/>
          <p:nvPr/>
        </p:nvSpPr>
        <p:spPr>
          <a:xfrm>
            <a:off x="7740352" y="6453336"/>
            <a:ext cx="1200970" cy="230832"/>
          </a:xfrm>
          <a:prstGeom prst="rect">
            <a:avLst/>
          </a:prstGeom>
        </p:spPr>
        <p:txBody>
          <a:bodyPr wrap="none">
            <a:spAutoFit/>
          </a:bodyPr>
          <a:lstStyle/>
          <a:p>
            <a:r>
              <a:rPr lang="fr-FR" sz="900" dirty="0" smtClean="0"/>
              <a:t>images.doctissimo.fr/</a:t>
            </a:r>
            <a:endParaRPr lang="fr-FR" sz="900" dirty="0"/>
          </a:p>
        </p:txBody>
      </p:sp>
      <p:sp>
        <p:nvSpPr>
          <p:cNvPr id="4" name="Rectangle 3"/>
          <p:cNvSpPr/>
          <p:nvPr/>
        </p:nvSpPr>
        <p:spPr>
          <a:xfrm>
            <a:off x="1835696" y="188640"/>
            <a:ext cx="5609549" cy="523220"/>
          </a:xfrm>
          <a:prstGeom prst="rect">
            <a:avLst/>
          </a:prstGeom>
        </p:spPr>
        <p:txBody>
          <a:bodyPr wrap="none">
            <a:spAutoFit/>
          </a:bodyPr>
          <a:lstStyle/>
          <a:p>
            <a:r>
              <a:rPr lang="fr-FR" sz="2800" b="1" dirty="0" smtClean="0">
                <a:solidFill>
                  <a:srgbClr val="FF0000"/>
                </a:solidFill>
              </a:rPr>
              <a:t>l’Insémination Intra Utérine ou "IIU"</a:t>
            </a:r>
            <a:endParaRPr lang="fr-FR" sz="2800" dirty="0"/>
          </a:p>
        </p:txBody>
      </p:sp>
      <p:sp>
        <p:nvSpPr>
          <p:cNvPr id="147457" name="Text Box 1"/>
          <p:cNvSpPr txBox="1">
            <a:spLocks noChangeArrowheads="1"/>
          </p:cNvSpPr>
          <p:nvPr/>
        </p:nvSpPr>
        <p:spPr bwMode="auto">
          <a:xfrm>
            <a:off x="251520" y="836712"/>
            <a:ext cx="5040560" cy="22322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cs typeface="Arial" pitchFamily="34" charset="0"/>
              </a:rPr>
              <a:t>L‘ IIU permet de faciliter la rencontre entre ovocytes (ovules) et spermatozoïdes dans certains cas d’infertilité au sein d’un couple ("IAC" ou insémination intra couple). </a:t>
            </a:r>
            <a:endParaRPr kumimoji="0" lang="fr-FR"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cs typeface="Arial" pitchFamily="34" charset="0"/>
              </a:rPr>
              <a:t> </a:t>
            </a:r>
            <a:r>
              <a:rPr kumimoji="0" lang="fr-FR" sz="1400" b="0" i="0" u="none" strike="noStrike" cap="none" normalizeH="0" baseline="0" dirty="0" smtClean="0">
                <a:ln>
                  <a:noFill/>
                </a:ln>
                <a:solidFill>
                  <a:schemeClr val="tx1"/>
                </a:solidFill>
                <a:effectLst/>
                <a:latin typeface="Times New Roman" pitchFamily="18" charset="0"/>
                <a:cs typeface="Arial" pitchFamily="34" charset="0"/>
              </a:rPr>
              <a:t/>
            </a:r>
            <a:br>
              <a:rPr kumimoji="0" lang="fr-FR" sz="1400" b="0" i="0" u="none" strike="noStrike" cap="none" normalizeH="0" baseline="0" dirty="0" smtClean="0">
                <a:ln>
                  <a:noFill/>
                </a:ln>
                <a:solidFill>
                  <a:schemeClr val="tx1"/>
                </a:solidFill>
                <a:effectLst/>
                <a:latin typeface="Times New Roman" pitchFamily="18" charset="0"/>
                <a:cs typeface="Arial" pitchFamily="34" charset="0"/>
              </a:rPr>
            </a:br>
            <a:r>
              <a:rPr kumimoji="0" lang="fr-FR" sz="1400" b="0" i="0" u="none" strike="noStrike" cap="none" normalizeH="0" baseline="0" dirty="0" smtClean="0">
                <a:ln>
                  <a:noFill/>
                </a:ln>
                <a:solidFill>
                  <a:schemeClr val="tx1"/>
                </a:solidFill>
                <a:effectLst/>
                <a:latin typeface="Calibri" pitchFamily="34" charset="0"/>
                <a:cs typeface="Arial" pitchFamily="34" charset="0"/>
              </a:rPr>
              <a:t>1 - Problèmes d'éjaculation (éjaculation rétrograde)</a:t>
            </a:r>
            <a:br>
              <a:rPr kumimoji="0" lang="fr-FR" sz="1400" b="0" i="0" u="none" strike="noStrike" cap="none" normalizeH="0" baseline="0" dirty="0" smtClean="0">
                <a:ln>
                  <a:noFill/>
                </a:ln>
                <a:solidFill>
                  <a:schemeClr val="tx1"/>
                </a:solidFill>
                <a:effectLst/>
                <a:latin typeface="Calibri" pitchFamily="34" charset="0"/>
                <a:cs typeface="Arial" pitchFamily="34" charset="0"/>
              </a:rPr>
            </a:br>
            <a:r>
              <a:rPr kumimoji="0" lang="fr-FR" sz="1400" b="0" i="0" u="none" strike="noStrike" cap="none" normalizeH="0" baseline="0" dirty="0" smtClean="0">
                <a:ln>
                  <a:noFill/>
                </a:ln>
                <a:solidFill>
                  <a:schemeClr val="tx1"/>
                </a:solidFill>
                <a:effectLst/>
                <a:latin typeface="Calibri" pitchFamily="34" charset="0"/>
                <a:cs typeface="Arial" pitchFamily="34" charset="0"/>
              </a:rPr>
              <a:t>2 - Anomalies du col de l'utérus</a:t>
            </a:r>
            <a:br>
              <a:rPr kumimoji="0" lang="fr-FR" sz="1400" b="0" i="0" u="none" strike="noStrike" cap="none" normalizeH="0" baseline="0" dirty="0" smtClean="0">
                <a:ln>
                  <a:noFill/>
                </a:ln>
                <a:solidFill>
                  <a:schemeClr val="tx1"/>
                </a:solidFill>
                <a:effectLst/>
                <a:latin typeface="Calibri" pitchFamily="34" charset="0"/>
                <a:cs typeface="Arial" pitchFamily="34" charset="0"/>
              </a:rPr>
            </a:br>
            <a:r>
              <a:rPr kumimoji="0" lang="fr-FR" sz="1400" b="0" i="0" u="none" strike="noStrike" cap="none" normalizeH="0" baseline="0" dirty="0" smtClean="0">
                <a:ln>
                  <a:noFill/>
                </a:ln>
                <a:solidFill>
                  <a:schemeClr val="tx1"/>
                </a:solidFill>
                <a:effectLst/>
                <a:latin typeface="Calibri" pitchFamily="34" charset="0"/>
                <a:cs typeface="Arial" pitchFamily="34" charset="0"/>
              </a:rPr>
              <a:t>3 - Glaires hostiles (mucus cervical)</a:t>
            </a:r>
            <a:br>
              <a:rPr kumimoji="0" lang="fr-FR" sz="1400" b="0" i="0" u="none" strike="noStrike" cap="none" normalizeH="0" baseline="0" dirty="0" smtClean="0">
                <a:ln>
                  <a:noFill/>
                </a:ln>
                <a:solidFill>
                  <a:schemeClr val="tx1"/>
                </a:solidFill>
                <a:effectLst/>
                <a:latin typeface="Calibri" pitchFamily="34" charset="0"/>
                <a:cs typeface="Arial" pitchFamily="34" charset="0"/>
              </a:rPr>
            </a:br>
            <a:r>
              <a:rPr kumimoji="0" lang="fr-FR" sz="1400" b="0" i="0" u="none" strike="noStrike" cap="none" normalizeH="0" baseline="0" dirty="0" smtClean="0">
                <a:ln>
                  <a:noFill/>
                </a:ln>
                <a:solidFill>
                  <a:schemeClr val="tx1"/>
                </a:solidFill>
                <a:effectLst/>
                <a:latin typeface="Calibri" pitchFamily="34" charset="0"/>
                <a:cs typeface="Arial" pitchFamily="34" charset="0"/>
              </a:rPr>
              <a:t>4 - Échecs répétés de stimulation simple de l'ovulation</a:t>
            </a:r>
            <a:endParaRPr kumimoji="0" lang="fr-FR"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Arial" pitchFamily="34" charset="0"/>
              </a:rPr>
              <a:t/>
            </a:r>
            <a:br>
              <a:rPr kumimoji="0" lang="fr-FR" sz="1400" b="0" i="0" u="none" strike="noStrike" cap="none" normalizeH="0" baseline="0" dirty="0" smtClean="0">
                <a:ln>
                  <a:noFill/>
                </a:ln>
                <a:solidFill>
                  <a:schemeClr val="tx1"/>
                </a:solidFill>
                <a:effectLst/>
                <a:latin typeface="Times New Roman" pitchFamily="18" charset="0"/>
                <a:cs typeface="Arial" pitchFamily="34" charset="0"/>
              </a:rPr>
            </a:b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23528" y="3068960"/>
            <a:ext cx="2520280" cy="3323987"/>
          </a:xfrm>
          <a:prstGeom prst="rect">
            <a:avLst/>
          </a:prstGeom>
        </p:spPr>
        <p:txBody>
          <a:bodyPr wrap="square">
            <a:spAutoFit/>
          </a:bodyPr>
          <a:lstStyle/>
          <a:p>
            <a:r>
              <a:rPr lang="fr-FR" sz="1400" b="1" dirty="0" smtClean="0"/>
              <a:t>Résultats</a:t>
            </a:r>
            <a:br>
              <a:rPr lang="fr-FR" sz="1400" b="1" dirty="0" smtClean="0"/>
            </a:br>
            <a:r>
              <a:rPr lang="fr-FR" sz="1400" dirty="0" smtClean="0"/>
              <a:t>Les chances d'obtenir une grossesse devraient être entre 10 et 15 % par cycle de traitement.</a:t>
            </a:r>
          </a:p>
          <a:p>
            <a:endParaRPr lang="fr-FR" sz="1400" dirty="0" smtClean="0"/>
          </a:p>
          <a:p>
            <a:r>
              <a:rPr lang="fr-FR" sz="1400" dirty="0" smtClean="0"/>
              <a:t>L'I.A.C. est la plus simple des techniques d'aide médicale à la procréation. </a:t>
            </a:r>
          </a:p>
          <a:p>
            <a:endParaRPr lang="fr-FR" sz="1400" dirty="0" smtClean="0"/>
          </a:p>
          <a:p>
            <a:r>
              <a:rPr lang="fr-FR" sz="1400" dirty="0" smtClean="0"/>
              <a:t>D'autres techniques plus sophistiquées peuvent prendre le relais en cas d'échec, telle que la fécondation in vitro avec ses différentes variantes. </a:t>
            </a:r>
            <a:endParaRPr lang="fr-F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251520" y="954378"/>
            <a:ext cx="4824536" cy="1938992"/>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t" hangingPunct="0">
              <a:spcBef>
                <a:spcPct val="0"/>
              </a:spcBef>
              <a:spcAft>
                <a:spcPct val="0"/>
              </a:spcAft>
            </a:pPr>
            <a:r>
              <a:rPr kumimoji="0" lang="fr-FR" sz="1400" b="0" i="0" u="none" strike="noStrike" cap="none" normalizeH="0" baseline="0" dirty="0" smtClean="0">
                <a:ln>
                  <a:noFill/>
                </a:ln>
                <a:solidFill>
                  <a:schemeClr val="tx1"/>
                </a:solidFill>
                <a:effectLst/>
                <a:cs typeface="Arial" pitchFamily="34" charset="0"/>
              </a:rPr>
              <a:t>Le recueil du sperme est réalisé le jour même</a:t>
            </a:r>
            <a:r>
              <a:rPr kumimoji="0" lang="fr-FR" sz="1400" b="0" i="0" u="none" strike="noStrike" cap="none" normalizeH="0" dirty="0" smtClean="0">
                <a:ln>
                  <a:noFill/>
                </a:ln>
                <a:solidFill>
                  <a:schemeClr val="tx1"/>
                </a:solidFill>
                <a:effectLst/>
                <a:cs typeface="Arial" pitchFamily="34" charset="0"/>
              </a:rPr>
              <a:t> de l’</a:t>
            </a:r>
            <a:r>
              <a:rPr kumimoji="0" lang="fr-FR" sz="1400" b="0" i="0" u="none" strike="noStrike" cap="none" normalizeH="0" baseline="0" dirty="0" smtClean="0">
                <a:ln>
                  <a:noFill/>
                </a:ln>
                <a:solidFill>
                  <a:schemeClr val="tx1"/>
                </a:solidFill>
                <a:effectLst/>
                <a:cs typeface="Arial" pitchFamily="34" charset="0"/>
              </a:rPr>
              <a:t> insémination par masturbation</a:t>
            </a:r>
            <a:r>
              <a:rPr kumimoji="0" lang="fr-FR" sz="1400" b="0" i="0" u="none" strike="noStrike" cap="none" normalizeH="0" dirty="0" smtClean="0">
                <a:ln>
                  <a:noFill/>
                </a:ln>
                <a:solidFill>
                  <a:schemeClr val="tx1"/>
                </a:solidFill>
                <a:effectLst/>
                <a:cs typeface="Arial" pitchFamily="34" charset="0"/>
              </a:rPr>
              <a:t>  </a:t>
            </a:r>
            <a:r>
              <a:rPr kumimoji="0" lang="fr-FR" sz="1400" b="0" i="0" u="none" strike="noStrike" cap="none" normalizeH="0" baseline="0" dirty="0" smtClean="0">
                <a:ln>
                  <a:noFill/>
                </a:ln>
                <a:solidFill>
                  <a:schemeClr val="tx1"/>
                </a:solidFill>
                <a:effectLst/>
                <a:cs typeface="Arial" pitchFamily="34" charset="0"/>
              </a:rPr>
              <a:t>après un délai d’abstinence sexuelle de 2 à</a:t>
            </a:r>
            <a:r>
              <a:rPr kumimoji="0" lang="fr-FR" sz="1400" b="0" i="0" u="none" strike="noStrike" cap="none" normalizeH="0" dirty="0" smtClean="0">
                <a:ln>
                  <a:noFill/>
                </a:ln>
                <a:solidFill>
                  <a:schemeClr val="tx1"/>
                </a:solidFill>
                <a:effectLst/>
                <a:cs typeface="Arial" pitchFamily="34" charset="0"/>
              </a:rPr>
              <a:t> </a:t>
            </a:r>
            <a:r>
              <a:rPr kumimoji="0" lang="fr-FR" sz="1400" b="0" i="0" u="none" strike="noStrike" cap="none" normalizeH="0" baseline="0" dirty="0" smtClean="0">
                <a:ln>
                  <a:noFill/>
                </a:ln>
                <a:solidFill>
                  <a:schemeClr val="tx1"/>
                </a:solidFill>
                <a:effectLst/>
                <a:cs typeface="Arial" pitchFamily="34" charset="0"/>
              </a:rPr>
              <a:t>6 jours. </a:t>
            </a:r>
          </a:p>
          <a:p>
            <a:pPr algn="just" eaLnBrk="0" fontAlgn="t" hangingPunct="0">
              <a:spcBef>
                <a:spcPct val="0"/>
              </a:spcBef>
              <a:spcAft>
                <a:spcPct val="0"/>
              </a:spcAft>
            </a:pPr>
            <a:r>
              <a:rPr kumimoji="0" lang="fr-FR" sz="1400" b="0" i="0" u="none" strike="noStrike" cap="none" normalizeH="0" baseline="0" dirty="0" smtClean="0">
                <a:ln>
                  <a:noFill/>
                </a:ln>
                <a:solidFill>
                  <a:schemeClr val="tx1"/>
                </a:solidFill>
                <a:effectLst/>
                <a:cs typeface="Arial" pitchFamily="34" charset="0"/>
              </a:rPr>
              <a:t>Les hommes doivent uriner</a:t>
            </a:r>
            <a:r>
              <a:rPr kumimoji="0" lang="fr-FR" sz="1400" b="0" i="0" u="none" strike="noStrike" cap="none" normalizeH="0" dirty="0" smtClean="0">
                <a:ln>
                  <a:noFill/>
                </a:ln>
                <a:solidFill>
                  <a:schemeClr val="tx1"/>
                </a:solidFill>
                <a:effectLst/>
                <a:cs typeface="Arial" pitchFamily="34" charset="0"/>
              </a:rPr>
              <a:t> </a:t>
            </a:r>
            <a:r>
              <a:rPr kumimoji="0" lang="fr-FR" sz="1400" b="0" i="0" u="none" strike="noStrike" cap="none" normalizeH="0" baseline="0" dirty="0" smtClean="0">
                <a:ln>
                  <a:noFill/>
                </a:ln>
                <a:solidFill>
                  <a:schemeClr val="tx1"/>
                </a:solidFill>
                <a:effectLst/>
                <a:cs typeface="Arial" pitchFamily="34" charset="0"/>
              </a:rPr>
              <a:t>juste avant le recueil afin de "nettoyer l’urètre" , </a:t>
            </a:r>
            <a:r>
              <a:rPr lang="fr-FR" sz="1400" dirty="0" smtClean="0">
                <a:cs typeface="Arial" pitchFamily="34" charset="0"/>
              </a:rPr>
              <a:t>se laver soigneusement la verge et les mains à l’eau et au savon </a:t>
            </a:r>
            <a:r>
              <a:rPr kumimoji="0" lang="fr-FR" sz="1400" b="0" i="0" u="none" strike="noStrike" cap="none" normalizeH="0" baseline="0" dirty="0" smtClean="0">
                <a:ln>
                  <a:noFill/>
                </a:ln>
                <a:solidFill>
                  <a:schemeClr val="tx1"/>
                </a:solidFill>
                <a:effectLst/>
                <a:cs typeface="Arial" pitchFamily="34" charset="0"/>
              </a:rPr>
              <a:t>pour éviter les contaminations bactériennes. </a:t>
            </a:r>
          </a:p>
          <a:p>
            <a:pPr marL="0" marR="0" lvl="0" indent="0" defTabSz="914400" rtl="0" eaLnBrk="0" fontAlgn="t"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cs typeface="Arial" pitchFamily="34" charset="0"/>
              </a:rPr>
              <a:t/>
            </a:r>
            <a:br>
              <a:rPr kumimoji="0" lang="fr-FR" sz="1400" b="0" i="0" u="none" strike="noStrike" cap="none" normalizeH="0" baseline="0" dirty="0" smtClean="0">
                <a:ln>
                  <a:noFill/>
                </a:ln>
                <a:solidFill>
                  <a:schemeClr val="tx1"/>
                </a:solidFill>
                <a:effectLst/>
                <a:cs typeface="Arial" pitchFamily="34" charset="0"/>
              </a:rPr>
            </a:br>
            <a:endParaRPr kumimoji="0" lang="fr-FR" sz="14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tx1"/>
                </a:solidFill>
                <a:effectLst/>
                <a:cs typeface="Arial" pitchFamily="34" charset="0"/>
              </a:rPr>
              <a:t>  </a:t>
            </a:r>
            <a:endParaRPr kumimoji="0" lang="fr-FR" sz="1400" b="0" i="0" u="none" strike="noStrike" cap="none" normalizeH="0" baseline="0" dirty="0" smtClean="0">
              <a:ln>
                <a:noFill/>
              </a:ln>
              <a:solidFill>
                <a:schemeClr val="tx1"/>
              </a:solidFill>
              <a:effectLst/>
              <a:cs typeface="Arial" pitchFamily="34" charset="0"/>
            </a:endParaRPr>
          </a:p>
        </p:txBody>
      </p:sp>
      <p:pic>
        <p:nvPicPr>
          <p:cNvPr id="158724" name="Picture 4" descr="-"/>
          <p:cNvPicPr>
            <a:picLocks noChangeAspect="1" noChangeArrowheads="1"/>
          </p:cNvPicPr>
          <p:nvPr/>
        </p:nvPicPr>
        <p:blipFill>
          <a:blip r:embed="rId3" cstate="print"/>
          <a:srcRect/>
          <a:stretch>
            <a:fillRect/>
          </a:stretch>
        </p:blipFill>
        <p:spPr bwMode="auto">
          <a:xfrm>
            <a:off x="2768600" y="304800"/>
            <a:ext cx="66675" cy="114300"/>
          </a:xfrm>
          <a:prstGeom prst="rect">
            <a:avLst/>
          </a:prstGeom>
          <a:noFill/>
        </p:spPr>
      </p:pic>
      <p:pic>
        <p:nvPicPr>
          <p:cNvPr id="158725" name="Picture 5" descr="http://www.chu-toulouse.fr/IMG/png/Techni4.png"/>
          <p:cNvPicPr>
            <a:picLocks noChangeAspect="1" noChangeArrowheads="1"/>
          </p:cNvPicPr>
          <p:nvPr/>
        </p:nvPicPr>
        <p:blipFill>
          <a:blip r:embed="rId4" cstate="print"/>
          <a:srcRect/>
          <a:stretch>
            <a:fillRect/>
          </a:stretch>
        </p:blipFill>
        <p:spPr bwMode="auto">
          <a:xfrm>
            <a:off x="0" y="2276872"/>
            <a:ext cx="5794123" cy="4305269"/>
          </a:xfrm>
          <a:prstGeom prst="rect">
            <a:avLst/>
          </a:prstGeom>
          <a:noFill/>
        </p:spPr>
      </p:pic>
      <p:sp>
        <p:nvSpPr>
          <p:cNvPr id="7" name="Rectangle 6"/>
          <p:cNvSpPr/>
          <p:nvPr/>
        </p:nvSpPr>
        <p:spPr>
          <a:xfrm>
            <a:off x="5868144" y="3717032"/>
            <a:ext cx="3096344" cy="2893100"/>
          </a:xfrm>
          <a:prstGeom prst="rect">
            <a:avLst/>
          </a:prstGeom>
        </p:spPr>
        <p:txBody>
          <a:bodyPr wrap="square">
            <a:spAutoFit/>
          </a:bodyPr>
          <a:lstStyle/>
          <a:p>
            <a:pPr lvl="0" eaLnBrk="0" fontAlgn="t" hangingPunct="0">
              <a:spcBef>
                <a:spcPct val="0"/>
              </a:spcBef>
              <a:spcAft>
                <a:spcPct val="0"/>
              </a:spcAft>
            </a:pPr>
            <a:r>
              <a:rPr lang="fr-FR" sz="1400" dirty="0" smtClean="0">
                <a:solidFill>
                  <a:prstClr val="black"/>
                </a:solidFill>
                <a:cs typeface="Arial" pitchFamily="34" charset="0"/>
              </a:rPr>
              <a:t>Le principe est d’assurer une séparation des cellules en fonction de leur mobilité par des phénomènes physiques qui sont la traversée de liquides de différentes densités et la centrifugation. </a:t>
            </a:r>
            <a:br>
              <a:rPr lang="fr-FR" sz="1400" dirty="0" smtClean="0">
                <a:solidFill>
                  <a:prstClr val="black"/>
                </a:solidFill>
                <a:cs typeface="Arial" pitchFamily="34" charset="0"/>
              </a:rPr>
            </a:br>
            <a:r>
              <a:rPr lang="fr-FR" sz="1400" dirty="0" smtClean="0">
                <a:solidFill>
                  <a:prstClr val="black"/>
                </a:solidFill>
                <a:cs typeface="Arial" pitchFamily="34" charset="0"/>
              </a:rPr>
              <a:t>Les spermatozoïdes les plus mobiles traverseront facilement tous les obstacles rencontrés. </a:t>
            </a:r>
          </a:p>
          <a:p>
            <a:pPr lvl="0" eaLnBrk="0" fontAlgn="t" hangingPunct="0">
              <a:spcBef>
                <a:spcPct val="0"/>
              </a:spcBef>
              <a:spcAft>
                <a:spcPct val="0"/>
              </a:spcAft>
            </a:pPr>
            <a:r>
              <a:rPr lang="fr-FR" sz="1400" dirty="0" smtClean="0">
                <a:solidFill>
                  <a:prstClr val="black"/>
                </a:solidFill>
                <a:cs typeface="Arial" pitchFamily="34" charset="0"/>
              </a:rPr>
              <a:t>Ils seront ensuite lavés avec un milieu de culture approprié.</a:t>
            </a:r>
          </a:p>
          <a:p>
            <a:pPr lvl="0" eaLnBrk="0" fontAlgn="t" hangingPunct="0">
              <a:spcBef>
                <a:spcPct val="0"/>
              </a:spcBef>
              <a:spcAft>
                <a:spcPct val="0"/>
              </a:spcAft>
            </a:pPr>
            <a:r>
              <a:rPr lang="fr-FR" sz="1400" dirty="0" smtClean="0">
                <a:solidFill>
                  <a:prstClr val="black"/>
                </a:solidFill>
                <a:cs typeface="Arial" pitchFamily="34" charset="0"/>
              </a:rPr>
              <a:t> Les spermatozoïdes sélectionnés peuvent alors  féconder l’ovocyte.</a:t>
            </a:r>
            <a:br>
              <a:rPr lang="fr-FR" sz="1400" dirty="0" smtClean="0">
                <a:solidFill>
                  <a:prstClr val="black"/>
                </a:solidFill>
                <a:cs typeface="Arial" pitchFamily="34" charset="0"/>
              </a:rPr>
            </a:br>
            <a:endParaRPr lang="fr-FR" sz="1400" dirty="0" smtClean="0">
              <a:solidFill>
                <a:prstClr val="black"/>
              </a:solidFill>
              <a:cs typeface="Arial" pitchFamily="34" charset="0"/>
            </a:endParaRPr>
          </a:p>
        </p:txBody>
      </p:sp>
      <p:sp>
        <p:nvSpPr>
          <p:cNvPr id="8" name="Rectangle 7"/>
          <p:cNvSpPr/>
          <p:nvPr/>
        </p:nvSpPr>
        <p:spPr>
          <a:xfrm>
            <a:off x="5220072" y="908720"/>
            <a:ext cx="3779912" cy="2031325"/>
          </a:xfrm>
          <a:prstGeom prst="rect">
            <a:avLst/>
          </a:prstGeom>
        </p:spPr>
        <p:txBody>
          <a:bodyPr wrap="square">
            <a:spAutoFit/>
          </a:bodyPr>
          <a:lstStyle/>
          <a:p>
            <a:pPr lvl="0" eaLnBrk="0" fontAlgn="t" hangingPunct="0">
              <a:spcBef>
                <a:spcPct val="0"/>
              </a:spcBef>
              <a:spcAft>
                <a:spcPct val="0"/>
              </a:spcAft>
            </a:pPr>
            <a:r>
              <a:rPr lang="fr-FR" sz="1400" dirty="0" smtClean="0">
                <a:solidFill>
                  <a:prstClr val="black"/>
                </a:solidFill>
                <a:cs typeface="Arial" pitchFamily="34" charset="0"/>
              </a:rPr>
              <a:t>Après recueil dans un réceptacle stérile, le sperme est préparé au laboratoire afin de reproduire les modifications subies lors d’un rapport sexuel, quand les spermatozoïdes traversent la glaire cervicale: </a:t>
            </a:r>
            <a:br>
              <a:rPr lang="fr-FR" sz="1400" dirty="0" smtClean="0">
                <a:solidFill>
                  <a:prstClr val="black"/>
                </a:solidFill>
                <a:cs typeface="Arial" pitchFamily="34" charset="0"/>
              </a:rPr>
            </a:br>
            <a:r>
              <a:rPr lang="fr-FR" sz="1400" dirty="0" smtClean="0">
                <a:solidFill>
                  <a:prstClr val="black"/>
                </a:solidFill>
                <a:cs typeface="Arial" pitchFamily="34" charset="0"/>
              </a:rPr>
              <a:t>  -  séparer le plasma séminal des spermatozoïdes </a:t>
            </a:r>
            <a:br>
              <a:rPr lang="fr-FR" sz="1400" dirty="0" smtClean="0">
                <a:solidFill>
                  <a:prstClr val="black"/>
                </a:solidFill>
                <a:cs typeface="Arial" pitchFamily="34" charset="0"/>
              </a:rPr>
            </a:br>
            <a:r>
              <a:rPr lang="fr-FR" sz="1400" dirty="0" smtClean="0">
                <a:solidFill>
                  <a:prstClr val="black"/>
                </a:solidFill>
                <a:cs typeface="Arial" pitchFamily="34" charset="0"/>
              </a:rPr>
              <a:t>  -  éliminer les débris cellulaires et autres cellules </a:t>
            </a:r>
            <a:br>
              <a:rPr lang="fr-FR" sz="1400" dirty="0" smtClean="0">
                <a:solidFill>
                  <a:prstClr val="black"/>
                </a:solidFill>
                <a:cs typeface="Arial" pitchFamily="34" charset="0"/>
              </a:rPr>
            </a:br>
            <a:r>
              <a:rPr lang="fr-FR" sz="1400" dirty="0" smtClean="0">
                <a:solidFill>
                  <a:prstClr val="black"/>
                </a:solidFill>
                <a:cs typeface="Arial" pitchFamily="34" charset="0"/>
              </a:rPr>
              <a:t>   - sélectionner les spermatozoïdes mobiles et normaux aptes à féconder.</a:t>
            </a:r>
          </a:p>
        </p:txBody>
      </p:sp>
      <p:sp>
        <p:nvSpPr>
          <p:cNvPr id="9" name="Rectangle 8"/>
          <p:cNvSpPr/>
          <p:nvPr/>
        </p:nvSpPr>
        <p:spPr>
          <a:xfrm>
            <a:off x="1907704" y="188640"/>
            <a:ext cx="8784976" cy="523220"/>
          </a:xfrm>
          <a:prstGeom prst="rect">
            <a:avLst/>
          </a:prstGeom>
        </p:spPr>
        <p:txBody>
          <a:bodyPr wrap="square">
            <a:spAutoFit/>
          </a:bodyPr>
          <a:lstStyle/>
          <a:p>
            <a:r>
              <a:rPr lang="fr-FR" sz="2000" b="1" dirty="0" smtClean="0">
                <a:solidFill>
                  <a:srgbClr val="FF0000"/>
                </a:solidFill>
                <a:cs typeface="Arial" pitchFamily="34" charset="0"/>
              </a:rPr>
              <a:t> </a:t>
            </a:r>
            <a:r>
              <a:rPr lang="fr-FR" sz="2800" b="1" dirty="0" smtClean="0">
                <a:solidFill>
                  <a:srgbClr val="FF0000"/>
                </a:solidFill>
                <a:cs typeface="Arial" pitchFamily="34" charset="0"/>
              </a:rPr>
              <a:t>Le recueil et le traitement du sperme</a:t>
            </a:r>
            <a:endParaRPr lang="fr-F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kinderwunschzentrum.de/img/content/med/iui.jpg"/>
          <p:cNvPicPr>
            <a:picLocks noChangeAspect="1" noChangeArrowheads="1"/>
          </p:cNvPicPr>
          <p:nvPr/>
        </p:nvPicPr>
        <p:blipFill>
          <a:blip r:embed="rId3" cstate="print"/>
          <a:srcRect/>
          <a:stretch>
            <a:fillRect/>
          </a:stretch>
        </p:blipFill>
        <p:spPr bwMode="auto">
          <a:xfrm>
            <a:off x="2267744" y="1124744"/>
            <a:ext cx="6589549" cy="4896544"/>
          </a:xfrm>
          <a:prstGeom prst="rect">
            <a:avLst/>
          </a:prstGeom>
          <a:noFill/>
        </p:spPr>
      </p:pic>
      <p:sp>
        <p:nvSpPr>
          <p:cNvPr id="3" name="Rectangle 2"/>
          <p:cNvSpPr/>
          <p:nvPr/>
        </p:nvSpPr>
        <p:spPr>
          <a:xfrm>
            <a:off x="3635896" y="6381328"/>
            <a:ext cx="8424936" cy="230832"/>
          </a:xfrm>
          <a:prstGeom prst="rect">
            <a:avLst/>
          </a:prstGeom>
        </p:spPr>
        <p:txBody>
          <a:bodyPr wrap="square">
            <a:spAutoFit/>
          </a:bodyPr>
          <a:lstStyle/>
          <a:p>
            <a:r>
              <a:rPr lang="fr-FR" sz="900" dirty="0" smtClean="0"/>
              <a:t>http://www.kinderwunschzentrum.de/fr/behandlungsmethoden.shtml</a:t>
            </a:r>
            <a:endParaRPr lang="fr-FR" sz="900" dirty="0"/>
          </a:p>
        </p:txBody>
      </p:sp>
      <p:sp>
        <p:nvSpPr>
          <p:cNvPr id="4" name="Rectangle 3"/>
          <p:cNvSpPr/>
          <p:nvPr/>
        </p:nvSpPr>
        <p:spPr>
          <a:xfrm>
            <a:off x="251520" y="1556792"/>
            <a:ext cx="1872208" cy="4524315"/>
          </a:xfrm>
          <a:prstGeom prst="rect">
            <a:avLst/>
          </a:prstGeom>
        </p:spPr>
        <p:txBody>
          <a:bodyPr wrap="square">
            <a:spAutoFit/>
          </a:bodyPr>
          <a:lstStyle/>
          <a:p>
            <a:r>
              <a:rPr lang="fr-FR" sz="1600" dirty="0" smtClean="0"/>
              <a:t/>
            </a:r>
            <a:br>
              <a:rPr lang="fr-FR" sz="1600" dirty="0" smtClean="0"/>
            </a:br>
            <a:r>
              <a:rPr lang="fr-FR" sz="1600" dirty="0" smtClean="0"/>
              <a:t>Préparation du sperme.</a:t>
            </a:r>
          </a:p>
          <a:p>
            <a:endParaRPr lang="fr-FR" sz="1600" dirty="0" smtClean="0"/>
          </a:p>
          <a:p>
            <a:endParaRPr lang="fr-FR" sz="1600" dirty="0"/>
          </a:p>
          <a:p>
            <a:endParaRPr lang="fr-FR" sz="1600" dirty="0" smtClean="0"/>
          </a:p>
          <a:p>
            <a:endParaRPr lang="fr-FR" sz="1600" dirty="0" smtClean="0"/>
          </a:p>
          <a:p>
            <a:r>
              <a:rPr lang="fr-FR" sz="1600" dirty="0" smtClean="0"/>
              <a:t>L'insemination intra utérine est alors faite environ 36 heures après le déclenchement de l'ovulation.</a:t>
            </a:r>
          </a:p>
          <a:p>
            <a:r>
              <a:rPr lang="fr-FR" sz="1600" dirty="0" smtClean="0"/>
              <a:t>Le sperme est introduit dans l’utérus par voie naturelle avec un fin cathéter.</a:t>
            </a:r>
            <a:endParaRPr lang="fr-FR" sz="1600" dirty="0"/>
          </a:p>
        </p:txBody>
      </p:sp>
      <p:sp>
        <p:nvSpPr>
          <p:cNvPr id="6" name="Rectangle 5"/>
          <p:cNvSpPr/>
          <p:nvPr/>
        </p:nvSpPr>
        <p:spPr>
          <a:xfrm>
            <a:off x="179512" y="188640"/>
            <a:ext cx="8784976" cy="584775"/>
          </a:xfrm>
          <a:prstGeom prst="rect">
            <a:avLst/>
          </a:prstGeom>
        </p:spPr>
        <p:txBody>
          <a:bodyPr wrap="square">
            <a:spAutoFit/>
          </a:bodyPr>
          <a:lstStyle/>
          <a:p>
            <a:pPr lvl="0"/>
            <a:r>
              <a:rPr lang="fr-FR" sz="1600" dirty="0">
                <a:solidFill>
                  <a:prstClr val="black"/>
                </a:solidFill>
              </a:rPr>
              <a:t>Les </a:t>
            </a:r>
            <a:r>
              <a:rPr lang="fr-FR" sz="1600" dirty="0" smtClean="0">
                <a:solidFill>
                  <a:prstClr val="black"/>
                </a:solidFill>
              </a:rPr>
              <a:t>IIU et IAC </a:t>
            </a:r>
            <a:r>
              <a:rPr lang="fr-FR" sz="1600" dirty="0">
                <a:solidFill>
                  <a:prstClr val="black"/>
                </a:solidFill>
              </a:rPr>
              <a:t>sont généralement précédées d'une stimulation modérée des ovaires suivie d'un déclenchement provoqué de l'ovulation.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636912"/>
            <a:ext cx="7848872" cy="830997"/>
          </a:xfrm>
          <a:prstGeom prst="rect">
            <a:avLst/>
          </a:prstGeom>
          <a:noFill/>
        </p:spPr>
        <p:txBody>
          <a:bodyPr wrap="square" rtlCol="0">
            <a:spAutoFit/>
          </a:bodyPr>
          <a:lstStyle/>
          <a:p>
            <a:r>
              <a:rPr lang="fr-FR" sz="4800" dirty="0" smtClean="0"/>
              <a:t>B - La FIV, fécondation in vitro</a:t>
            </a:r>
            <a:endParaRPr lang="fr-FR"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340768"/>
            <a:ext cx="7772400" cy="1470025"/>
          </a:xfrm>
        </p:spPr>
        <p:txBody>
          <a:bodyPr>
            <a:noAutofit/>
          </a:bodyPr>
          <a:lstStyle/>
          <a:p>
            <a:r>
              <a:rPr lang="fr-FR" sz="4800" dirty="0" smtClean="0"/>
              <a:t>1 – Les mécanismes naturels de la reproduction humaine</a:t>
            </a:r>
            <a:endParaRPr lang="fr-FR" sz="4800" dirty="0"/>
          </a:p>
        </p:txBody>
      </p:sp>
      <p:sp>
        <p:nvSpPr>
          <p:cNvPr id="4" name="ZoneTexte 3"/>
          <p:cNvSpPr txBox="1"/>
          <p:nvPr/>
        </p:nvSpPr>
        <p:spPr>
          <a:xfrm>
            <a:off x="251520" y="4005064"/>
            <a:ext cx="8640960" cy="1200329"/>
          </a:xfrm>
          <a:prstGeom prst="rect">
            <a:avLst/>
          </a:prstGeom>
          <a:noFill/>
        </p:spPr>
        <p:txBody>
          <a:bodyPr wrap="square" rtlCol="0">
            <a:spAutoFit/>
          </a:bodyPr>
          <a:lstStyle/>
          <a:p>
            <a:r>
              <a:rPr lang="fr-FR" dirty="0" smtClean="0"/>
              <a:t>Pour comprendre les différentes méthodes </a:t>
            </a:r>
            <a:r>
              <a:rPr lang="fr-FR" b="1" dirty="0" smtClean="0">
                <a:cs typeface="Aharoni" pitchFamily="2" charset="-79"/>
              </a:rPr>
              <a:t>d’Assistance Médicale à la Procréation  ("</a:t>
            </a:r>
            <a:r>
              <a:rPr lang="fr-FR" b="1" dirty="0" smtClean="0"/>
              <a:t>AMP</a:t>
            </a:r>
            <a:r>
              <a:rPr lang="fr-FR" b="1" dirty="0" smtClean="0">
                <a:cs typeface="Aharoni" pitchFamily="2" charset="-79"/>
              </a:rPr>
              <a:t>")</a:t>
            </a:r>
            <a:r>
              <a:rPr lang="fr-FR" dirty="0" smtClean="0"/>
              <a:t>, il est nécessaire de revenir sur la physiologie de la reproduction. </a:t>
            </a:r>
          </a:p>
          <a:p>
            <a:r>
              <a:rPr lang="fr-FR" dirty="0" smtClean="0"/>
              <a:t>Ce bref rappel permettra d’expliciter les termes que nous utiliserons par la suite mais aussi de comprendre à quels niveaux interviennent ces procédés maintenant très diversifiés. </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mages.doctissimo.fr/photo/hd/8765837876/private-category/fiv-4356818c3f.gif"/>
          <p:cNvPicPr>
            <a:picLocks noChangeAspect="1" noChangeArrowheads="1"/>
          </p:cNvPicPr>
          <p:nvPr/>
        </p:nvPicPr>
        <p:blipFill>
          <a:blip r:embed="rId3" cstate="print"/>
          <a:srcRect/>
          <a:stretch>
            <a:fillRect/>
          </a:stretch>
        </p:blipFill>
        <p:spPr bwMode="auto">
          <a:xfrm>
            <a:off x="2220484" y="1492275"/>
            <a:ext cx="6923516" cy="5365725"/>
          </a:xfrm>
          <a:prstGeom prst="rect">
            <a:avLst/>
          </a:prstGeom>
          <a:noFill/>
        </p:spPr>
      </p:pic>
      <p:sp>
        <p:nvSpPr>
          <p:cNvPr id="3" name="Rectangle 2"/>
          <p:cNvSpPr/>
          <p:nvPr/>
        </p:nvSpPr>
        <p:spPr>
          <a:xfrm>
            <a:off x="4932040" y="6453336"/>
            <a:ext cx="1156086" cy="230832"/>
          </a:xfrm>
          <a:prstGeom prst="rect">
            <a:avLst/>
          </a:prstGeom>
        </p:spPr>
        <p:txBody>
          <a:bodyPr wrap="none">
            <a:spAutoFit/>
          </a:bodyPr>
          <a:lstStyle/>
          <a:p>
            <a:r>
              <a:rPr lang="fr-FR" sz="900" dirty="0" smtClean="0"/>
              <a:t>images.doctissimo.fr</a:t>
            </a:r>
            <a:endParaRPr lang="fr-FR" sz="900" dirty="0"/>
          </a:p>
        </p:txBody>
      </p:sp>
      <p:sp>
        <p:nvSpPr>
          <p:cNvPr id="4" name="Rectangle 3"/>
          <p:cNvSpPr/>
          <p:nvPr/>
        </p:nvSpPr>
        <p:spPr>
          <a:xfrm>
            <a:off x="2123728" y="188640"/>
            <a:ext cx="4862550" cy="523220"/>
          </a:xfrm>
          <a:prstGeom prst="rect">
            <a:avLst/>
          </a:prstGeom>
        </p:spPr>
        <p:txBody>
          <a:bodyPr wrap="none">
            <a:spAutoFit/>
          </a:bodyPr>
          <a:lstStyle/>
          <a:p>
            <a:r>
              <a:rPr lang="fr-FR" sz="2800" b="1" dirty="0" smtClean="0">
                <a:solidFill>
                  <a:srgbClr val="FF0000"/>
                </a:solidFill>
              </a:rPr>
              <a:t>La fécondation </a:t>
            </a:r>
            <a:r>
              <a:rPr lang="fr-FR" sz="2800" b="1" dirty="0">
                <a:solidFill>
                  <a:srgbClr val="FF0000"/>
                </a:solidFill>
              </a:rPr>
              <a:t>in vitro </a:t>
            </a:r>
            <a:r>
              <a:rPr lang="fr-FR" sz="2800" b="1" dirty="0" smtClean="0">
                <a:solidFill>
                  <a:srgbClr val="FF0000"/>
                </a:solidFill>
              </a:rPr>
              <a:t>ou "FIV"</a:t>
            </a:r>
            <a:endParaRPr lang="fr-FR" sz="2800" dirty="0">
              <a:solidFill>
                <a:srgbClr val="FF0000"/>
              </a:solidFill>
            </a:endParaRPr>
          </a:p>
        </p:txBody>
      </p:sp>
      <p:sp>
        <p:nvSpPr>
          <p:cNvPr id="135169" name="Text Box 1"/>
          <p:cNvSpPr txBox="1">
            <a:spLocks noChangeArrowheads="1"/>
          </p:cNvSpPr>
          <p:nvPr/>
        </p:nvSpPr>
        <p:spPr bwMode="auto">
          <a:xfrm>
            <a:off x="251520" y="1412776"/>
            <a:ext cx="6120680" cy="14401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400" b="1" dirty="0" smtClean="0"/>
              <a:t>Ses indications </a:t>
            </a:r>
            <a:r>
              <a:rPr lang="fr-FR" sz="1400" dirty="0" smtClean="0"/>
              <a:t>sont les infertilités d’origine féminine (obstruction des trompes, etc.) et les hypofertilités masculines peu sévères.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cs typeface="Arial" pitchFamily="34" charset="0"/>
              </a:rPr>
              <a:t>Dans le cas d'une stérilité définitive chez l'un des membres du couple, on pourra faire appel au don d'ovocytes ou au don de spermatozoïdes.</a:t>
            </a:r>
            <a:r>
              <a:rPr kumimoji="0" lang="fr-FR" sz="1400" b="1" i="0" u="none" strike="noStrike" cap="none" normalizeH="0" baseline="0" dirty="0" smtClean="0">
                <a:ln>
                  <a:noFill/>
                </a:ln>
                <a:solidFill>
                  <a:schemeClr val="tx1"/>
                </a:solidFill>
                <a:effectLst/>
                <a:cs typeface="Arial" pitchFamily="34" charset="0"/>
              </a:rPr>
              <a:t> </a:t>
            </a:r>
            <a:endParaRPr kumimoji="0" lang="fr-FR" sz="14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51520" y="2708920"/>
            <a:ext cx="6552728" cy="738664"/>
          </a:xfrm>
          <a:prstGeom prst="rect">
            <a:avLst/>
          </a:prstGeom>
        </p:spPr>
        <p:txBody>
          <a:bodyPr wrap="square">
            <a:spAutoFit/>
          </a:bodyPr>
          <a:lstStyle/>
          <a:p>
            <a:r>
              <a:rPr lang="fr-FR" sz="1400" b="1" dirty="0" smtClean="0"/>
              <a:t>La FIV réalise, hors de l’organisme, ce qui se passe normalement dans la trompe </a:t>
            </a:r>
            <a:r>
              <a:rPr lang="fr-FR" sz="1400" dirty="0" smtClean="0"/>
              <a:t>:</a:t>
            </a:r>
          </a:p>
          <a:p>
            <a:r>
              <a:rPr lang="fr-FR" sz="1400" dirty="0" smtClean="0"/>
              <a:t> -  rencontre des ovocytes et spermatozoïdes (fécondation) </a:t>
            </a:r>
          </a:p>
          <a:p>
            <a:r>
              <a:rPr lang="fr-FR" sz="1400" dirty="0" smtClean="0"/>
              <a:t>-  formation de l’embryon aux tous premiers stades du développement.</a:t>
            </a:r>
            <a:endParaRPr lang="fr-FR" sz="1400" dirty="0"/>
          </a:p>
        </p:txBody>
      </p:sp>
      <p:sp>
        <p:nvSpPr>
          <p:cNvPr id="8" name="Rectangle 7"/>
          <p:cNvSpPr/>
          <p:nvPr/>
        </p:nvSpPr>
        <p:spPr>
          <a:xfrm>
            <a:off x="251520" y="836712"/>
            <a:ext cx="8892480" cy="523220"/>
          </a:xfrm>
          <a:prstGeom prst="rect">
            <a:avLst/>
          </a:prstGeom>
        </p:spPr>
        <p:txBody>
          <a:bodyPr wrap="square">
            <a:spAutoFit/>
          </a:bodyPr>
          <a:lstStyle/>
          <a:p>
            <a:pPr lvl="0" fontAlgn="base">
              <a:spcBef>
                <a:spcPct val="0"/>
              </a:spcBef>
              <a:spcAft>
                <a:spcPts val="1000"/>
              </a:spcAft>
            </a:pPr>
            <a:r>
              <a:rPr lang="fr-FR" sz="1400" dirty="0" smtClean="0">
                <a:solidFill>
                  <a:prstClr val="black"/>
                </a:solidFill>
                <a:cs typeface="Arial" pitchFamily="34" charset="0"/>
              </a:rPr>
              <a:t>La rencontre des  ovocytes (ovules)  et des spermatozoides peut être réalisée « in vitro » dans un milieu de culture dont la composition  est  proche de l'environnement naturel des trompes afin de favoriser la fécondation.</a:t>
            </a:r>
          </a:p>
        </p:txBody>
      </p:sp>
      <p:sp>
        <p:nvSpPr>
          <p:cNvPr id="9" name="Rectangle 8"/>
          <p:cNvSpPr/>
          <p:nvPr/>
        </p:nvSpPr>
        <p:spPr>
          <a:xfrm>
            <a:off x="323528" y="4005064"/>
            <a:ext cx="2016224" cy="2246769"/>
          </a:xfrm>
          <a:prstGeom prst="rect">
            <a:avLst/>
          </a:prstGeom>
        </p:spPr>
        <p:txBody>
          <a:bodyPr wrap="square">
            <a:spAutoFit/>
          </a:bodyPr>
          <a:lstStyle/>
          <a:p>
            <a:r>
              <a:rPr lang="fr-FR" sz="1400" b="1" dirty="0" smtClean="0"/>
              <a:t>Monitorage de l'ovulation</a:t>
            </a:r>
            <a:r>
              <a:rPr lang="fr-FR" sz="1400" dirty="0" smtClean="0"/>
              <a:t/>
            </a:r>
            <a:br>
              <a:rPr lang="fr-FR" sz="1400" dirty="0" smtClean="0"/>
            </a:br>
            <a:r>
              <a:rPr lang="fr-FR" sz="1400" dirty="0" smtClean="0"/>
              <a:t>Pour permettre aux ovaires de produire plusieurs ovocytes en même temps, on utilise, un traitement stimulant qui dure 15 à 30 jours selon les protocoles choisis.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labblefco.gif (168599 octets)"/>
          <p:cNvPicPr>
            <a:picLocks noChangeAspect="1" noChangeArrowheads="1"/>
          </p:cNvPicPr>
          <p:nvPr/>
        </p:nvPicPr>
        <p:blipFill>
          <a:blip r:embed="rId3" cstate="print"/>
          <a:srcRect/>
          <a:stretch>
            <a:fillRect/>
          </a:stretch>
        </p:blipFill>
        <p:spPr bwMode="auto">
          <a:xfrm>
            <a:off x="4355976" y="188640"/>
            <a:ext cx="4959160" cy="6336704"/>
          </a:xfrm>
          <a:prstGeom prst="rect">
            <a:avLst/>
          </a:prstGeom>
          <a:noFill/>
        </p:spPr>
      </p:pic>
      <p:sp>
        <p:nvSpPr>
          <p:cNvPr id="4" name="Rectangle 3"/>
          <p:cNvSpPr/>
          <p:nvPr/>
        </p:nvSpPr>
        <p:spPr>
          <a:xfrm>
            <a:off x="5940152" y="6453336"/>
            <a:ext cx="1786066" cy="230832"/>
          </a:xfrm>
          <a:prstGeom prst="rect">
            <a:avLst/>
          </a:prstGeom>
        </p:spPr>
        <p:txBody>
          <a:bodyPr wrap="none">
            <a:spAutoFit/>
          </a:bodyPr>
          <a:lstStyle/>
          <a:p>
            <a:r>
              <a:rPr lang="fr-FR" sz="900" dirty="0" smtClean="0"/>
              <a:t>amp-chu-besancon.univ-fcomte.fr</a:t>
            </a:r>
            <a:endParaRPr lang="fr-FR" sz="900" dirty="0"/>
          </a:p>
        </p:txBody>
      </p:sp>
      <p:sp>
        <p:nvSpPr>
          <p:cNvPr id="6" name="Rectangle 5"/>
          <p:cNvSpPr/>
          <p:nvPr/>
        </p:nvSpPr>
        <p:spPr>
          <a:xfrm>
            <a:off x="179512" y="0"/>
            <a:ext cx="4212976" cy="7509748"/>
          </a:xfrm>
          <a:prstGeom prst="rect">
            <a:avLst/>
          </a:prstGeom>
        </p:spPr>
        <p:txBody>
          <a:bodyPr wrap="square">
            <a:spAutoFit/>
          </a:bodyPr>
          <a:lstStyle/>
          <a:p>
            <a:pPr lvl="0" fontAlgn="base">
              <a:spcBef>
                <a:spcPct val="0"/>
              </a:spcBef>
              <a:spcAft>
                <a:spcPct val="0"/>
              </a:spcAft>
            </a:pPr>
            <a:r>
              <a:rPr lang="fr-FR" sz="1600" b="1" dirty="0" smtClean="0">
                <a:solidFill>
                  <a:srgbClr val="0070C0"/>
                </a:solidFill>
                <a:cs typeface="Times New Roman" pitchFamily="18" charset="0"/>
              </a:rPr>
              <a:t>1</a:t>
            </a:r>
            <a:r>
              <a:rPr lang="fr-FR" sz="1600" b="1" baseline="30000" dirty="0" smtClean="0">
                <a:solidFill>
                  <a:srgbClr val="0070C0"/>
                </a:solidFill>
                <a:cs typeface="Times New Roman" pitchFamily="18" charset="0"/>
              </a:rPr>
              <a:t>er</a:t>
            </a:r>
            <a:r>
              <a:rPr lang="fr-FR" sz="1600" b="1" dirty="0" smtClean="0">
                <a:solidFill>
                  <a:srgbClr val="0070C0"/>
                </a:solidFill>
                <a:cs typeface="Times New Roman" pitchFamily="18" charset="0"/>
              </a:rPr>
              <a:t> jour </a:t>
            </a:r>
            <a:r>
              <a:rPr lang="fr-FR" dirty="0" smtClean="0">
                <a:solidFill>
                  <a:srgbClr val="333333"/>
                </a:solidFill>
                <a:cs typeface="Times New Roman" pitchFamily="18" charset="0"/>
              </a:rPr>
              <a:t/>
            </a:r>
            <a:br>
              <a:rPr lang="fr-FR" dirty="0" smtClean="0">
                <a:solidFill>
                  <a:srgbClr val="333333"/>
                </a:solidFill>
                <a:cs typeface="Times New Roman" pitchFamily="18" charset="0"/>
              </a:rPr>
            </a:br>
            <a:r>
              <a:rPr lang="fr-FR" sz="1400" b="1" dirty="0" smtClean="0"/>
              <a:t> 1. Traitement et sélection des spermatozoides</a:t>
            </a:r>
          </a:p>
          <a:p>
            <a:pPr fontAlgn="base">
              <a:spcBef>
                <a:spcPct val="0"/>
              </a:spcBef>
              <a:spcAft>
                <a:spcPct val="0"/>
              </a:spcAft>
            </a:pPr>
            <a:r>
              <a:rPr lang="fr-FR" sz="1400" dirty="0" smtClean="0">
                <a:solidFill>
                  <a:srgbClr val="333333"/>
                </a:solidFill>
                <a:cs typeface="Times New Roman" pitchFamily="18" charset="0"/>
              </a:rPr>
              <a:t> Le sperme est traité afin de recueillir les spermatozoïdes les plus vigoureux et d'éliminer le liquide spermatique néfaste à la fécondation.</a:t>
            </a:r>
          </a:p>
          <a:p>
            <a:pPr fontAlgn="base">
              <a:spcBef>
                <a:spcPct val="0"/>
              </a:spcBef>
              <a:spcAft>
                <a:spcPct val="0"/>
              </a:spcAft>
            </a:pPr>
            <a:endParaRPr lang="fr-FR" sz="1400" dirty="0" smtClean="0">
              <a:solidFill>
                <a:srgbClr val="333333"/>
              </a:solidFill>
              <a:cs typeface="Times New Roman" pitchFamily="18" charset="0"/>
            </a:endParaRPr>
          </a:p>
          <a:p>
            <a:pPr fontAlgn="base">
              <a:spcBef>
                <a:spcPct val="0"/>
              </a:spcBef>
              <a:spcAft>
                <a:spcPct val="0"/>
              </a:spcAft>
            </a:pPr>
            <a:r>
              <a:rPr lang="fr-FR" sz="1400" b="1" dirty="0" smtClean="0">
                <a:solidFill>
                  <a:srgbClr val="333333"/>
                </a:solidFill>
                <a:cs typeface="Times New Roman" pitchFamily="18" charset="0"/>
              </a:rPr>
              <a:t> 2. Recherche et lavage des ovocytes</a:t>
            </a:r>
            <a:r>
              <a:rPr lang="fr-FR" sz="1400" dirty="0" smtClean="0">
                <a:solidFill>
                  <a:srgbClr val="333333"/>
                </a:solidFill>
                <a:cs typeface="Times New Roman" pitchFamily="18" charset="0"/>
              </a:rPr>
              <a:t/>
            </a:r>
            <a:br>
              <a:rPr lang="fr-FR" sz="1400" dirty="0" smtClean="0">
                <a:solidFill>
                  <a:srgbClr val="333333"/>
                </a:solidFill>
                <a:cs typeface="Times New Roman" pitchFamily="18" charset="0"/>
              </a:rPr>
            </a:br>
            <a:r>
              <a:rPr lang="fr-FR" sz="1400" dirty="0" smtClean="0">
                <a:solidFill>
                  <a:srgbClr val="333333"/>
                </a:solidFill>
                <a:cs typeface="Times New Roman" pitchFamily="18" charset="0"/>
              </a:rPr>
              <a:t>Une ponction par voie vaginale sous contrôle échographique permet de récupérer les ovocytes qui sont mis dans un milieu de culture.</a:t>
            </a:r>
            <a:r>
              <a:rPr lang="fr-FR" sz="1400" b="1" dirty="0" smtClean="0"/>
              <a:t> </a:t>
            </a:r>
          </a:p>
          <a:p>
            <a:pPr fontAlgn="base">
              <a:spcBef>
                <a:spcPct val="0"/>
              </a:spcBef>
              <a:spcAft>
                <a:spcPct val="0"/>
              </a:spcAft>
            </a:pPr>
            <a:endParaRPr lang="fr-FR" sz="1400" b="1" dirty="0" smtClean="0"/>
          </a:p>
          <a:p>
            <a:pPr fontAlgn="base">
              <a:spcBef>
                <a:spcPct val="0"/>
              </a:spcBef>
              <a:spcAft>
                <a:spcPct val="0"/>
              </a:spcAft>
            </a:pPr>
            <a:r>
              <a:rPr lang="fr-FR" sz="1400" b="1" dirty="0" smtClean="0"/>
              <a:t>3.  Fécondation in vitro</a:t>
            </a:r>
            <a:r>
              <a:rPr lang="fr-FR" sz="1400" dirty="0" smtClean="0"/>
              <a:t/>
            </a:r>
            <a:br>
              <a:rPr lang="fr-FR" sz="1400" dirty="0" smtClean="0"/>
            </a:br>
            <a:r>
              <a:rPr lang="fr-FR" sz="1400" dirty="0" smtClean="0"/>
              <a:t>Les spermatozoïdes préparés sont mis en contact avec les ovocytes jusqu'au lendemain matin.</a:t>
            </a:r>
          </a:p>
          <a:p>
            <a:pPr fontAlgn="base">
              <a:spcBef>
                <a:spcPct val="0"/>
              </a:spcBef>
              <a:spcAft>
                <a:spcPct val="0"/>
              </a:spcAft>
            </a:pPr>
            <a:r>
              <a:rPr lang="fr-FR" sz="1400" dirty="0" smtClean="0"/>
              <a:t> La fécondation s’achève en une journée par la réunion des chromosomes maternels et paternels.</a:t>
            </a:r>
          </a:p>
          <a:p>
            <a:endParaRPr lang="fr-FR" sz="1400" dirty="0" smtClean="0">
              <a:solidFill>
                <a:srgbClr val="0070C0"/>
              </a:solidFill>
            </a:endParaRPr>
          </a:p>
          <a:p>
            <a:r>
              <a:rPr lang="fr-FR" sz="1600" b="1" dirty="0" smtClean="0">
                <a:solidFill>
                  <a:srgbClr val="0070C0"/>
                </a:solidFill>
              </a:rPr>
              <a:t>2</a:t>
            </a:r>
            <a:r>
              <a:rPr lang="fr-FR" sz="1600" b="1" baseline="30000" dirty="0" smtClean="0">
                <a:solidFill>
                  <a:srgbClr val="0070C0"/>
                </a:solidFill>
              </a:rPr>
              <a:t>ème</a:t>
            </a:r>
            <a:r>
              <a:rPr lang="fr-FR" sz="1600" b="1" dirty="0" smtClean="0">
                <a:solidFill>
                  <a:srgbClr val="0070C0"/>
                </a:solidFill>
              </a:rPr>
              <a:t>  jour </a:t>
            </a:r>
          </a:p>
          <a:p>
            <a:r>
              <a:rPr lang="fr-FR" sz="1400" dirty="0" smtClean="0"/>
              <a:t>La fécondation se traduit par la présence de deux pronuclei dans l’ovocyte. Les pronuclei contiennent le matériel génétique du père et de la mère respectivement. Ils apparaissent quelques heures après le début de la fécondation et sont souvent encore visibles 20h plus tard: les ovocytes sont observés au bout de 14 à 18h.</a:t>
            </a:r>
          </a:p>
          <a:p>
            <a:r>
              <a:rPr lang="fr-FR" sz="1400" dirty="0" smtClean="0"/>
              <a:t/>
            </a:r>
            <a:br>
              <a:rPr lang="fr-FR" sz="1400" dirty="0" smtClean="0"/>
            </a:br>
            <a:r>
              <a:rPr lang="fr-FR" sz="1600" b="1" dirty="0" smtClean="0">
                <a:solidFill>
                  <a:srgbClr val="0070C0"/>
                </a:solidFill>
              </a:rPr>
              <a:t>3</a:t>
            </a:r>
            <a:r>
              <a:rPr lang="fr-FR" sz="1600" b="1" baseline="30000" dirty="0" smtClean="0">
                <a:solidFill>
                  <a:srgbClr val="0070C0"/>
                </a:solidFill>
              </a:rPr>
              <a:t>ème</a:t>
            </a:r>
            <a:r>
              <a:rPr lang="fr-FR" sz="1600" b="1" dirty="0" smtClean="0">
                <a:solidFill>
                  <a:srgbClr val="0070C0"/>
                </a:solidFill>
              </a:rPr>
              <a:t> jour </a:t>
            </a:r>
          </a:p>
          <a:p>
            <a:r>
              <a:rPr lang="fr-FR" sz="1400" dirty="0" smtClean="0"/>
              <a:t>Les embryons, généralement composés de quatre blastomères (ou cellules), sont triés pour préparer le transfert embryonnaire et une éventuelle congélation des embryons surnuméraires.</a:t>
            </a:r>
          </a:p>
          <a:p>
            <a:pPr fontAlgn="base">
              <a:spcBef>
                <a:spcPct val="0"/>
              </a:spcBef>
              <a:spcAft>
                <a:spcPct val="0"/>
              </a:spcAft>
            </a:pPr>
            <a:endParaRPr lang="fr-FR" sz="1400" dirty="0" smtClean="0"/>
          </a:p>
          <a:p>
            <a:pPr fontAlgn="base">
              <a:spcBef>
                <a:spcPct val="0"/>
              </a:spcBef>
              <a:spcAft>
                <a:spcPct val="0"/>
              </a:spcAft>
            </a:pPr>
            <a:endParaRPr lang="fr-FR" sz="1400" dirty="0" smtClean="0"/>
          </a:p>
          <a:p>
            <a:pPr lvl="0" fontAlgn="base">
              <a:spcBef>
                <a:spcPct val="0"/>
              </a:spcBef>
              <a:spcAft>
                <a:spcPct val="0"/>
              </a:spcAft>
            </a:pPr>
            <a:endParaRPr lang="fr-F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mbryotransfer Kinderwunschzentrum"/>
          <p:cNvPicPr>
            <a:picLocks noChangeAspect="1" noChangeArrowheads="1"/>
          </p:cNvPicPr>
          <p:nvPr/>
        </p:nvPicPr>
        <p:blipFill>
          <a:blip r:embed="rId3" cstate="print"/>
          <a:srcRect/>
          <a:stretch>
            <a:fillRect/>
          </a:stretch>
        </p:blipFill>
        <p:spPr bwMode="auto">
          <a:xfrm>
            <a:off x="971600" y="1052736"/>
            <a:ext cx="7032781" cy="5274586"/>
          </a:xfrm>
          <a:prstGeom prst="rect">
            <a:avLst/>
          </a:prstGeom>
          <a:noFill/>
        </p:spPr>
      </p:pic>
      <p:sp>
        <p:nvSpPr>
          <p:cNvPr id="3" name="Rectangle 2"/>
          <p:cNvSpPr/>
          <p:nvPr/>
        </p:nvSpPr>
        <p:spPr>
          <a:xfrm>
            <a:off x="395536" y="332656"/>
            <a:ext cx="8208912" cy="523220"/>
          </a:xfrm>
          <a:prstGeom prst="rect">
            <a:avLst/>
          </a:prstGeom>
        </p:spPr>
        <p:txBody>
          <a:bodyPr wrap="square">
            <a:spAutoFit/>
          </a:bodyPr>
          <a:lstStyle/>
          <a:p>
            <a:r>
              <a:rPr lang="fr-FR" sz="1400" dirty="0" smtClean="0"/>
              <a:t>Le transfert d'embryon(s) se fait par voie naturelle, sans préparation particulière de la patiente. On utilise pour celà un cathéter très fin qui va permettre de déposer le(s) embyon(s)s choisi(s) dans la cavité utérine.</a:t>
            </a:r>
            <a:endParaRPr lang="fr-FR" sz="1400" dirty="0"/>
          </a:p>
        </p:txBody>
      </p:sp>
      <p:sp>
        <p:nvSpPr>
          <p:cNvPr id="4" name="Rectangle 3"/>
          <p:cNvSpPr/>
          <p:nvPr/>
        </p:nvSpPr>
        <p:spPr>
          <a:xfrm>
            <a:off x="3779912" y="6453336"/>
            <a:ext cx="4572000" cy="230832"/>
          </a:xfrm>
          <a:prstGeom prst="rect">
            <a:avLst/>
          </a:prstGeom>
        </p:spPr>
        <p:txBody>
          <a:bodyPr>
            <a:spAutoFit/>
          </a:bodyPr>
          <a:lstStyle/>
          <a:p>
            <a:r>
              <a:rPr lang="fr-FR" sz="900" dirty="0" smtClean="0"/>
              <a:t>http://www.kinderwunschzentrum.de/fr/behandlungsmethoden.shtml</a:t>
            </a:r>
            <a:endParaRPr lang="fr-FR"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476672"/>
            <a:ext cx="8784976" cy="3570208"/>
          </a:xfrm>
          <a:prstGeom prst="rect">
            <a:avLst/>
          </a:prstGeom>
        </p:spPr>
        <p:txBody>
          <a:bodyPr wrap="square">
            <a:spAutoFit/>
          </a:bodyPr>
          <a:lstStyle/>
          <a:p>
            <a:r>
              <a:rPr lang="fr-FR" b="1" dirty="0"/>
              <a:t>Combien d'embryons peut-on </a:t>
            </a:r>
            <a:r>
              <a:rPr lang="fr-FR" b="1" dirty="0" smtClean="0"/>
              <a:t>transférer </a:t>
            </a:r>
            <a:r>
              <a:rPr lang="fr-FR" b="1" dirty="0"/>
              <a:t>?</a:t>
            </a:r>
            <a:br>
              <a:rPr lang="fr-FR" b="1" dirty="0"/>
            </a:br>
            <a:r>
              <a:rPr lang="fr-FR" sz="1600" dirty="0"/>
              <a:t>Le nombre d'embryons transférés sera rediscuté, avant le transfert, avec l'équipe médicale. </a:t>
            </a:r>
            <a:endParaRPr lang="fr-FR" sz="1600" dirty="0" smtClean="0"/>
          </a:p>
          <a:p>
            <a:endParaRPr lang="fr-FR" sz="1600" dirty="0" smtClean="0"/>
          </a:p>
          <a:p>
            <a:r>
              <a:rPr lang="fr-FR" sz="1600" dirty="0" smtClean="0"/>
              <a:t>Afin d'éviter au maximum les grossesses multiples, le choix final se fera, en accord avec le couple, en tenant compte d'un certain nombre de paramètres, comme :</a:t>
            </a:r>
            <a:br>
              <a:rPr lang="fr-FR" sz="1600" dirty="0" smtClean="0"/>
            </a:br>
            <a:r>
              <a:rPr lang="fr-FR" sz="1600" dirty="0" smtClean="0"/>
              <a:t>- l‘âge de la conjointe </a:t>
            </a:r>
            <a:br>
              <a:rPr lang="fr-FR" sz="1600" dirty="0" smtClean="0"/>
            </a:br>
            <a:r>
              <a:rPr lang="fr-FR" sz="1600" dirty="0" smtClean="0"/>
              <a:t>- le rang de la tentative</a:t>
            </a:r>
            <a:br>
              <a:rPr lang="fr-FR" sz="1600" dirty="0" smtClean="0"/>
            </a:br>
            <a:r>
              <a:rPr lang="fr-FR" sz="1600" dirty="0" smtClean="0"/>
              <a:t>- la qualité des embryons, etc.</a:t>
            </a:r>
            <a:br>
              <a:rPr lang="fr-FR" sz="1600" dirty="0" smtClean="0"/>
            </a:br>
            <a:endParaRPr lang="fr-FR" sz="1600" dirty="0" smtClean="0"/>
          </a:p>
          <a:p>
            <a:endParaRPr lang="fr-FR" sz="1600" dirty="0" smtClean="0"/>
          </a:p>
          <a:p>
            <a:r>
              <a:rPr lang="fr-FR" sz="1600" dirty="0" smtClean="0"/>
              <a:t>Le </a:t>
            </a:r>
            <a:r>
              <a:rPr lang="fr-FR" sz="1600" dirty="0"/>
              <a:t>nombre d'embryons transférés varie </a:t>
            </a:r>
            <a:r>
              <a:rPr lang="fr-FR" sz="1600" dirty="0" smtClean="0"/>
              <a:t>de un </a:t>
            </a:r>
            <a:r>
              <a:rPr lang="fr-FR" sz="1600" dirty="0"/>
              <a:t>à </a:t>
            </a:r>
            <a:r>
              <a:rPr lang="fr-FR" sz="1600" dirty="0" smtClean="0"/>
              <a:t>cinq, </a:t>
            </a:r>
            <a:r>
              <a:rPr lang="fr-FR" sz="1600" dirty="0"/>
              <a:t>il </a:t>
            </a:r>
            <a:r>
              <a:rPr lang="fr-FR" sz="1600" dirty="0" smtClean="0"/>
              <a:t>est</a:t>
            </a:r>
          </a:p>
          <a:p>
            <a:r>
              <a:rPr lang="fr-FR" sz="1600" dirty="0" smtClean="0"/>
              <a:t>en moyenne </a:t>
            </a:r>
            <a:r>
              <a:rPr lang="fr-FR" sz="1600" dirty="0"/>
              <a:t>compris entre </a:t>
            </a:r>
            <a:r>
              <a:rPr lang="fr-FR" sz="1600" dirty="0" smtClean="0"/>
              <a:t>deux </a:t>
            </a:r>
            <a:r>
              <a:rPr lang="fr-FR" sz="1600" dirty="0"/>
              <a:t>et </a:t>
            </a:r>
            <a:r>
              <a:rPr lang="fr-FR" sz="1600" dirty="0" smtClean="0"/>
              <a:t>trois. </a:t>
            </a:r>
          </a:p>
          <a:p>
            <a:endParaRPr lang="fr-FR" sz="1600" dirty="0" smtClean="0"/>
          </a:p>
          <a:p>
            <a:r>
              <a:rPr lang="fr-FR" sz="1600" b="1" dirty="0" smtClean="0"/>
              <a:t>Les embryons surnuméraires de bonne qualité seront congelés.</a:t>
            </a:r>
            <a:r>
              <a:rPr lang="fr-FR" sz="1600" dirty="0" smtClean="0"/>
              <a:t> </a:t>
            </a:r>
          </a:p>
        </p:txBody>
      </p:sp>
      <p:pic>
        <p:nvPicPr>
          <p:cNvPr id="31750" name="Picture 6" descr="a"/>
          <p:cNvPicPr>
            <a:picLocks noChangeAspect="1" noChangeArrowheads="1"/>
          </p:cNvPicPr>
          <p:nvPr/>
        </p:nvPicPr>
        <p:blipFill>
          <a:blip r:embed="rId3" cstate="print"/>
          <a:srcRect/>
          <a:stretch>
            <a:fillRect/>
          </a:stretch>
        </p:blipFill>
        <p:spPr bwMode="auto">
          <a:xfrm>
            <a:off x="5292080" y="1844824"/>
            <a:ext cx="3569091" cy="1641783"/>
          </a:xfrm>
          <a:prstGeom prst="rect">
            <a:avLst/>
          </a:prstGeom>
          <a:noFill/>
        </p:spPr>
      </p:pic>
      <p:sp>
        <p:nvSpPr>
          <p:cNvPr id="9" name="Rectangle 8"/>
          <p:cNvSpPr/>
          <p:nvPr/>
        </p:nvSpPr>
        <p:spPr>
          <a:xfrm>
            <a:off x="179512" y="4077072"/>
            <a:ext cx="8784976" cy="3077766"/>
          </a:xfrm>
          <a:prstGeom prst="rect">
            <a:avLst/>
          </a:prstGeom>
        </p:spPr>
        <p:txBody>
          <a:bodyPr wrap="square">
            <a:spAutoFit/>
          </a:bodyPr>
          <a:lstStyle/>
          <a:p>
            <a:r>
              <a:rPr lang="fr-FR" b="1" dirty="0"/>
              <a:t>Les résultats de la fiv</a:t>
            </a:r>
            <a:r>
              <a:rPr lang="fr-FR" sz="1600" b="1" dirty="0"/>
              <a:t/>
            </a:r>
            <a:br>
              <a:rPr lang="fr-FR" sz="1600" b="1" dirty="0"/>
            </a:br>
            <a:r>
              <a:rPr lang="fr-FR" sz="1600" dirty="0"/>
              <a:t>Toutes indications et </a:t>
            </a:r>
            <a:r>
              <a:rPr lang="fr-FR" sz="1600" dirty="0" smtClean="0"/>
              <a:t>âges </a:t>
            </a:r>
            <a:r>
              <a:rPr lang="fr-FR" sz="1600" dirty="0"/>
              <a:t>confondus, le pourcentage de chance d'obtenir une grossesse est </a:t>
            </a:r>
            <a:r>
              <a:rPr lang="fr-FR" sz="1600" dirty="0" smtClean="0"/>
              <a:t>de 25% environ.</a:t>
            </a:r>
          </a:p>
          <a:p>
            <a:r>
              <a:rPr lang="fr-FR" sz="1600" dirty="0" smtClean="0"/>
              <a:t>Les </a:t>
            </a:r>
            <a:r>
              <a:rPr lang="fr-FR" sz="1600" dirty="0"/>
              <a:t>patientes plus jeunes et certaines indications propices donnent des meilleures résultats.</a:t>
            </a:r>
            <a:br>
              <a:rPr lang="fr-FR" sz="1600" dirty="0"/>
            </a:br>
            <a:r>
              <a:rPr lang="fr-FR" sz="1600" dirty="0" smtClean="0"/>
              <a:t>En dehors </a:t>
            </a:r>
            <a:r>
              <a:rPr lang="fr-FR" sz="1600" dirty="0"/>
              <a:t>du risque de grossesse multiple, si l'on met plus </a:t>
            </a:r>
            <a:r>
              <a:rPr lang="fr-FR" sz="1600" dirty="0" smtClean="0"/>
              <a:t>d’un </a:t>
            </a:r>
            <a:r>
              <a:rPr lang="fr-FR" sz="1600" dirty="0"/>
              <a:t>embryon, il existe une plus grande prématurité chez les enfants nés de FIV, comparés aux enfants nés </a:t>
            </a:r>
            <a:r>
              <a:rPr lang="fr-FR" sz="1600" dirty="0" smtClean="0"/>
              <a:t>naturellement.</a:t>
            </a:r>
          </a:p>
          <a:p>
            <a:r>
              <a:rPr lang="fr-FR" sz="1600" dirty="0" smtClean="0"/>
              <a:t>Les </a:t>
            </a:r>
            <a:r>
              <a:rPr lang="fr-FR" sz="1600" dirty="0"/>
              <a:t>grossesses extra-utérines (assez rares) et les fausses couches, précoces ou tardives (20-25% app.) </a:t>
            </a:r>
            <a:r>
              <a:rPr lang="fr-FR" sz="1600" dirty="0" smtClean="0"/>
              <a:t>sont aussi possibles </a:t>
            </a:r>
            <a:r>
              <a:rPr lang="fr-FR" sz="1600" dirty="0"/>
              <a:t>.</a:t>
            </a:r>
          </a:p>
          <a:p>
            <a:r>
              <a:rPr lang="fr-FR" sz="1600" dirty="0" smtClean="0"/>
              <a:t>Par ailleurs, le </a:t>
            </a:r>
            <a:r>
              <a:rPr lang="fr-FR" sz="1600" dirty="0"/>
              <a:t>taux de diverses malformations congénitales est </a:t>
            </a:r>
            <a:r>
              <a:rPr lang="fr-FR" sz="1600" dirty="0" smtClean="0"/>
              <a:t>plus </a:t>
            </a:r>
            <a:r>
              <a:rPr lang="fr-FR" sz="1600" dirty="0"/>
              <a:t>élevé en fécondation in vitro qu'en fécondation naturelle.</a:t>
            </a:r>
          </a:p>
          <a:p>
            <a:endParaRPr lang="fr-FR" sz="1600" dirty="0" smtClean="0"/>
          </a:p>
          <a:p>
            <a:endParaRPr lang="fr-F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36912"/>
            <a:ext cx="8136904" cy="830997"/>
          </a:xfrm>
          <a:prstGeom prst="rect">
            <a:avLst/>
          </a:prstGeom>
          <a:noFill/>
        </p:spPr>
        <p:txBody>
          <a:bodyPr wrap="square" rtlCol="0">
            <a:spAutoFit/>
          </a:bodyPr>
          <a:lstStyle/>
          <a:p>
            <a:r>
              <a:rPr lang="fr-FR" sz="4800" dirty="0" smtClean="0"/>
              <a:t>C - Des améliorations de la FIV</a:t>
            </a:r>
            <a:endParaRPr lang="fr-FR" sz="4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92696"/>
            <a:ext cx="8568952" cy="1631216"/>
          </a:xfrm>
          <a:prstGeom prst="rect">
            <a:avLst/>
          </a:prstGeom>
        </p:spPr>
        <p:txBody>
          <a:bodyPr wrap="square">
            <a:spAutoFit/>
          </a:bodyPr>
          <a:lstStyle/>
          <a:p>
            <a:r>
              <a:rPr lang="fr-FR" b="1" dirty="0"/>
              <a:t>Les indications de </a:t>
            </a:r>
            <a:r>
              <a:rPr lang="fr-FR" b="1" dirty="0" smtClean="0"/>
              <a:t>l'ICSI</a:t>
            </a:r>
            <a:endParaRPr lang="fr-FR" b="1" dirty="0"/>
          </a:p>
          <a:p>
            <a:r>
              <a:rPr lang="fr-FR" sz="1600" dirty="0" smtClean="0"/>
              <a:t>Infertilités masculines, </a:t>
            </a:r>
            <a:r>
              <a:rPr lang="fr-FR" sz="1600" dirty="0"/>
              <a:t>pouvant aller de l'OATS </a:t>
            </a:r>
            <a:r>
              <a:rPr lang="fr-FR" sz="1600" dirty="0" smtClean="0"/>
              <a:t> ou oligo-asthéno-teratozoospermie (spermatozoïdes trop peu nombreux, peu mobiles et anormaux) </a:t>
            </a:r>
            <a:r>
              <a:rPr lang="fr-FR" sz="1600" dirty="0"/>
              <a:t>à l'azoospermie </a:t>
            </a:r>
            <a:r>
              <a:rPr lang="fr-FR" sz="1600" dirty="0" smtClean="0"/>
              <a:t>excrétoire</a:t>
            </a:r>
            <a:r>
              <a:rPr lang="fr-FR" sz="1600" dirty="0" smtClean="0">
                <a:solidFill>
                  <a:srgbClr val="000000"/>
                </a:solidFill>
                <a:cs typeface="Arial" pitchFamily="34" charset="0"/>
              </a:rPr>
              <a:t> (obturation des canaux  mais production normale de spermatozoïdes). Dans ce dernier cas, </a:t>
            </a:r>
            <a:r>
              <a:rPr lang="fr-FR" sz="1600" dirty="0" smtClean="0"/>
              <a:t>on doit prélever chirurgicalement les spermatozoïdes dans les voies génitales masculines, parfois dans les testicules. </a:t>
            </a:r>
            <a:r>
              <a:rPr lang="fr-FR" dirty="0"/>
              <a:t/>
            </a:r>
            <a:br>
              <a:rPr lang="fr-FR" dirty="0"/>
            </a:br>
            <a:endParaRPr lang="fr-FR" dirty="0"/>
          </a:p>
        </p:txBody>
      </p:sp>
      <p:sp>
        <p:nvSpPr>
          <p:cNvPr id="4" name="Rectangle 3"/>
          <p:cNvSpPr/>
          <p:nvPr/>
        </p:nvSpPr>
        <p:spPr>
          <a:xfrm>
            <a:off x="251520" y="2060848"/>
            <a:ext cx="8640960" cy="1692771"/>
          </a:xfrm>
          <a:prstGeom prst="rect">
            <a:avLst/>
          </a:prstGeom>
        </p:spPr>
        <p:txBody>
          <a:bodyPr wrap="square">
            <a:spAutoFit/>
          </a:bodyPr>
          <a:lstStyle/>
          <a:p>
            <a:r>
              <a:rPr lang="fr-FR" b="1" dirty="0" smtClean="0"/>
              <a:t>Déroulement</a:t>
            </a:r>
            <a:r>
              <a:rPr lang="fr-FR" sz="1600" dirty="0" smtClean="0"/>
              <a:t> </a:t>
            </a:r>
          </a:p>
          <a:p>
            <a:r>
              <a:rPr lang="fr-FR" sz="1600" dirty="0" smtClean="0"/>
              <a:t>Pour </a:t>
            </a:r>
            <a:r>
              <a:rPr lang="fr-FR" sz="1600" dirty="0"/>
              <a:t>le couple, il n'y a aucune différence de traitement entre </a:t>
            </a:r>
            <a:r>
              <a:rPr lang="fr-FR" sz="1600" dirty="0" smtClean="0"/>
              <a:t>une FIV conventionnelle </a:t>
            </a:r>
            <a:r>
              <a:rPr lang="fr-FR" sz="1600" dirty="0"/>
              <a:t>et </a:t>
            </a:r>
            <a:r>
              <a:rPr lang="fr-FR" sz="1600" dirty="0" smtClean="0"/>
              <a:t>une FIV </a:t>
            </a:r>
            <a:r>
              <a:rPr lang="fr-FR" sz="1600" dirty="0"/>
              <a:t>avec micro-injection (ICSI</a:t>
            </a:r>
            <a:r>
              <a:rPr lang="fr-FR" sz="1600" dirty="0" smtClean="0"/>
              <a:t>).</a:t>
            </a:r>
          </a:p>
          <a:p>
            <a:r>
              <a:rPr lang="fr-FR" sz="1600" dirty="0" smtClean="0"/>
              <a:t>La </a:t>
            </a:r>
            <a:r>
              <a:rPr lang="fr-FR" sz="1600" dirty="0"/>
              <a:t>différence se situe seulement au </a:t>
            </a:r>
            <a:r>
              <a:rPr lang="fr-FR" sz="1600" dirty="0" smtClean="0"/>
              <a:t>niveau de </a:t>
            </a:r>
            <a:r>
              <a:rPr lang="fr-FR" sz="1600" dirty="0"/>
              <a:t>la technique </a:t>
            </a:r>
            <a:r>
              <a:rPr lang="fr-FR" sz="1600" dirty="0" smtClean="0"/>
              <a:t>que </a:t>
            </a:r>
            <a:r>
              <a:rPr lang="fr-FR" sz="1600" dirty="0"/>
              <a:t>va utiliser le </a:t>
            </a:r>
            <a:r>
              <a:rPr lang="fr-FR" sz="1600" dirty="0" smtClean="0"/>
              <a:t>biologiste</a:t>
            </a:r>
            <a:r>
              <a:rPr lang="fr-FR" dirty="0" smtClean="0"/>
              <a:t>:</a:t>
            </a:r>
          </a:p>
          <a:p>
            <a:endParaRPr lang="fr-FR" dirty="0" smtClean="0"/>
          </a:p>
          <a:p>
            <a:r>
              <a:rPr lang="fr-FR" b="1" dirty="0" smtClean="0"/>
              <a:t> </a:t>
            </a:r>
            <a:endParaRPr lang="fr-FR" sz="1600" dirty="0"/>
          </a:p>
        </p:txBody>
      </p:sp>
      <p:sp>
        <p:nvSpPr>
          <p:cNvPr id="5" name="Rectangle 4"/>
          <p:cNvSpPr/>
          <p:nvPr/>
        </p:nvSpPr>
        <p:spPr>
          <a:xfrm>
            <a:off x="323528" y="3356992"/>
            <a:ext cx="5040560" cy="1877437"/>
          </a:xfrm>
          <a:prstGeom prst="rect">
            <a:avLst/>
          </a:prstGeom>
        </p:spPr>
        <p:txBody>
          <a:bodyPr wrap="square">
            <a:spAutoFit/>
          </a:bodyPr>
          <a:lstStyle/>
          <a:p>
            <a:pPr lvl="0"/>
            <a:r>
              <a:rPr lang="fr-FR" b="1" dirty="0" smtClean="0">
                <a:solidFill>
                  <a:srgbClr val="0070C0"/>
                </a:solidFill>
              </a:rPr>
              <a:t>1</a:t>
            </a:r>
            <a:r>
              <a:rPr lang="fr-FR" b="1" baseline="30000" dirty="0" smtClean="0">
                <a:solidFill>
                  <a:srgbClr val="0070C0"/>
                </a:solidFill>
              </a:rPr>
              <a:t>er</a:t>
            </a:r>
            <a:r>
              <a:rPr lang="fr-FR" b="1" dirty="0" smtClean="0">
                <a:solidFill>
                  <a:srgbClr val="0070C0"/>
                </a:solidFill>
              </a:rPr>
              <a:t> jour </a:t>
            </a:r>
            <a:r>
              <a:rPr lang="fr-FR" dirty="0">
                <a:solidFill>
                  <a:prstClr val="black"/>
                </a:solidFill>
              </a:rPr>
              <a:t/>
            </a:r>
            <a:br>
              <a:rPr lang="fr-FR" dirty="0">
                <a:solidFill>
                  <a:prstClr val="black"/>
                </a:solidFill>
              </a:rPr>
            </a:br>
            <a:r>
              <a:rPr lang="fr-FR" b="1" dirty="0" smtClean="0">
                <a:solidFill>
                  <a:prstClr val="black"/>
                </a:solidFill>
              </a:rPr>
              <a:t>1 - Tri </a:t>
            </a:r>
            <a:r>
              <a:rPr lang="fr-FR" b="1" dirty="0">
                <a:solidFill>
                  <a:prstClr val="black"/>
                </a:solidFill>
              </a:rPr>
              <a:t>et décoronisation des ovocytes</a:t>
            </a:r>
            <a:r>
              <a:rPr lang="fr-FR" dirty="0">
                <a:solidFill>
                  <a:prstClr val="black"/>
                </a:solidFill>
              </a:rPr>
              <a:t> </a:t>
            </a:r>
          </a:p>
          <a:p>
            <a:pPr lvl="0"/>
            <a:r>
              <a:rPr lang="fr-FR" sz="1600" dirty="0">
                <a:solidFill>
                  <a:prstClr val="black"/>
                </a:solidFill>
              </a:rPr>
              <a:t>Lors de la ponction, </a:t>
            </a:r>
            <a:r>
              <a:rPr lang="fr-FR" sz="1600" dirty="0" smtClean="0">
                <a:solidFill>
                  <a:prstClr val="black"/>
                </a:solidFill>
              </a:rPr>
              <a:t>dès </a:t>
            </a:r>
            <a:r>
              <a:rPr lang="fr-FR" sz="1600" dirty="0">
                <a:solidFill>
                  <a:prstClr val="black"/>
                </a:solidFill>
              </a:rPr>
              <a:t>leur arrivée au laboratoire, les ovocytes sont triés et dénudés de manière à éliminer </a:t>
            </a:r>
            <a:r>
              <a:rPr lang="fr-FR" sz="1600" dirty="0" smtClean="0">
                <a:solidFill>
                  <a:prstClr val="black"/>
                </a:solidFill>
              </a:rPr>
              <a:t>les cellules qui </a:t>
            </a:r>
            <a:r>
              <a:rPr lang="fr-FR" sz="1600" dirty="0">
                <a:solidFill>
                  <a:prstClr val="black"/>
                </a:solidFill>
              </a:rPr>
              <a:t>les </a:t>
            </a:r>
            <a:r>
              <a:rPr lang="fr-FR" sz="1600" dirty="0" smtClean="0">
                <a:solidFill>
                  <a:prstClr val="black"/>
                </a:solidFill>
              </a:rPr>
              <a:t>entourent.</a:t>
            </a:r>
          </a:p>
          <a:p>
            <a:pPr lvl="0"/>
            <a:r>
              <a:rPr lang="fr-FR" sz="1600" dirty="0" smtClean="0">
                <a:solidFill>
                  <a:prstClr val="black"/>
                </a:solidFill>
              </a:rPr>
              <a:t>Il </a:t>
            </a:r>
            <a:r>
              <a:rPr lang="fr-FR" sz="1600" dirty="0">
                <a:solidFill>
                  <a:prstClr val="black"/>
                </a:solidFill>
              </a:rPr>
              <a:t>est alors possible de déterminer leur état de </a:t>
            </a:r>
            <a:r>
              <a:rPr lang="fr-FR" sz="1600" dirty="0" smtClean="0">
                <a:solidFill>
                  <a:prstClr val="black"/>
                </a:solidFill>
              </a:rPr>
              <a:t>maturité</a:t>
            </a:r>
            <a:r>
              <a:rPr lang="fr-FR" sz="1600" dirty="0">
                <a:solidFill>
                  <a:prstClr val="black"/>
                </a:solidFill>
              </a:rPr>
              <a:t>. Les ovocytes immatures sont éliminés.</a:t>
            </a:r>
          </a:p>
        </p:txBody>
      </p:sp>
      <p:sp>
        <p:nvSpPr>
          <p:cNvPr id="7" name="Rectangle 6"/>
          <p:cNvSpPr/>
          <p:nvPr/>
        </p:nvSpPr>
        <p:spPr>
          <a:xfrm>
            <a:off x="251520" y="5445224"/>
            <a:ext cx="8568952" cy="1107996"/>
          </a:xfrm>
          <a:prstGeom prst="rect">
            <a:avLst/>
          </a:prstGeom>
        </p:spPr>
        <p:txBody>
          <a:bodyPr wrap="square">
            <a:spAutoFit/>
          </a:bodyPr>
          <a:lstStyle/>
          <a:p>
            <a:r>
              <a:rPr lang="fr-FR" b="1" dirty="0" smtClean="0"/>
              <a:t>2 - Préparation </a:t>
            </a:r>
            <a:r>
              <a:rPr lang="fr-FR" b="1" dirty="0"/>
              <a:t>des spermatozoïdes</a:t>
            </a:r>
            <a:br>
              <a:rPr lang="fr-FR" b="1" dirty="0"/>
            </a:br>
            <a:r>
              <a:rPr lang="fr-FR" sz="1600" dirty="0"/>
              <a:t>Suivant l'origine du sperme ( éjaculé, ponctionné) la </a:t>
            </a:r>
            <a:r>
              <a:rPr lang="fr-FR" sz="1600" dirty="0" smtClean="0"/>
              <a:t>sélection </a:t>
            </a:r>
            <a:r>
              <a:rPr lang="fr-FR" sz="1600" dirty="0"/>
              <a:t>se fera différemment.</a:t>
            </a:r>
            <a:br>
              <a:rPr lang="fr-FR" sz="1600" dirty="0"/>
            </a:br>
            <a:r>
              <a:rPr lang="fr-FR" sz="1600" dirty="0"/>
              <a:t>Le but est d'obtenir un nombre suffisant de spermatozoïdes pour pouvoir microinjecter la totalité des ovocytes obtenus, sachant qu'il faudra un seul spermatozoïde par ovocyte.</a:t>
            </a:r>
          </a:p>
        </p:txBody>
      </p:sp>
      <p:sp>
        <p:nvSpPr>
          <p:cNvPr id="8" name="Rectangle 7"/>
          <p:cNvSpPr/>
          <p:nvPr/>
        </p:nvSpPr>
        <p:spPr>
          <a:xfrm>
            <a:off x="395536" y="116632"/>
            <a:ext cx="8352928" cy="523220"/>
          </a:xfrm>
          <a:prstGeom prst="rect">
            <a:avLst/>
          </a:prstGeom>
        </p:spPr>
        <p:txBody>
          <a:bodyPr wrap="square">
            <a:spAutoFit/>
          </a:bodyPr>
          <a:lstStyle/>
          <a:p>
            <a:r>
              <a:rPr lang="fr-FR" sz="2800" b="1" dirty="0" smtClean="0">
                <a:solidFill>
                  <a:srgbClr val="FF0000"/>
                </a:solidFill>
              </a:rPr>
              <a:t>La FIV avec Intra Cytoplasmic Sperm Injection ou "ICSI"</a:t>
            </a:r>
            <a:endParaRPr lang="fr-FR" sz="2800" b="1" dirty="0">
              <a:solidFill>
                <a:srgbClr val="FF0000"/>
              </a:solidFill>
            </a:endParaRPr>
          </a:p>
        </p:txBody>
      </p:sp>
      <p:pic>
        <p:nvPicPr>
          <p:cNvPr id="122882" name="Picture 2" descr="http://www.gfmer.ch/Livres/FIV_atlas/images/ph07.jpg"/>
          <p:cNvPicPr>
            <a:picLocks noChangeAspect="1" noChangeArrowheads="1"/>
          </p:cNvPicPr>
          <p:nvPr/>
        </p:nvPicPr>
        <p:blipFill>
          <a:blip r:embed="rId3" cstate="print"/>
          <a:srcRect/>
          <a:stretch>
            <a:fillRect/>
          </a:stretch>
        </p:blipFill>
        <p:spPr bwMode="auto">
          <a:xfrm>
            <a:off x="5580112" y="3356992"/>
            <a:ext cx="3096344" cy="2076373"/>
          </a:xfrm>
          <a:prstGeom prst="rect">
            <a:avLst/>
          </a:prstGeom>
          <a:noFill/>
        </p:spPr>
      </p:pic>
      <p:sp>
        <p:nvSpPr>
          <p:cNvPr id="10" name="Rectangle 9"/>
          <p:cNvSpPr/>
          <p:nvPr/>
        </p:nvSpPr>
        <p:spPr>
          <a:xfrm>
            <a:off x="5868144" y="5373216"/>
            <a:ext cx="2555508" cy="276999"/>
          </a:xfrm>
          <a:prstGeom prst="rect">
            <a:avLst/>
          </a:prstGeom>
        </p:spPr>
        <p:txBody>
          <a:bodyPr wrap="none">
            <a:spAutoFit/>
          </a:bodyPr>
          <a:lstStyle/>
          <a:p>
            <a:r>
              <a:rPr lang="fr-FR" sz="1200" b="1" dirty="0" smtClean="0"/>
              <a:t>Ovocyte entouré de la corona radiata</a:t>
            </a:r>
            <a:endParaRPr lang="fr-FR" sz="1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4608511" cy="1600438"/>
          </a:xfrm>
          <a:prstGeom prst="rect">
            <a:avLst/>
          </a:prstGeom>
        </p:spPr>
        <p:txBody>
          <a:bodyPr wrap="square">
            <a:spAutoFit/>
          </a:bodyPr>
          <a:lstStyle/>
          <a:p>
            <a:r>
              <a:rPr lang="fr-FR" b="1" dirty="0" smtClean="0"/>
              <a:t>3 – Microinjection</a:t>
            </a:r>
            <a:endParaRPr lang="fr-FR" dirty="0"/>
          </a:p>
          <a:p>
            <a:r>
              <a:rPr lang="fr-FR" sz="1600" dirty="0" smtClean="0"/>
              <a:t>L’ovocyte </a:t>
            </a:r>
            <a:r>
              <a:rPr lang="fr-FR" sz="1600" dirty="0"/>
              <a:t>est maintenu par aspiration sur une micropipette de contention dans une position bien déterminée.</a:t>
            </a:r>
            <a:br>
              <a:rPr lang="fr-FR" sz="1600" dirty="0"/>
            </a:br>
            <a:r>
              <a:rPr lang="fr-FR" sz="1600" dirty="0"/>
              <a:t>On injecte alors un spermatozoïde par ovocyte</a:t>
            </a:r>
            <a:r>
              <a:rPr lang="fr-FR" sz="1600" dirty="0" smtClean="0"/>
              <a:t>.</a:t>
            </a:r>
            <a:r>
              <a:rPr lang="fr-FR" sz="1600" dirty="0"/>
              <a:t> </a:t>
            </a:r>
            <a:endParaRPr lang="fr-FR" sz="1600" dirty="0" smtClean="0"/>
          </a:p>
          <a:p>
            <a:endParaRPr lang="fr-FR" sz="1600" dirty="0"/>
          </a:p>
        </p:txBody>
      </p:sp>
      <p:pic>
        <p:nvPicPr>
          <p:cNvPr id="35846" name="Picture 6" descr="http://www.pacificfertilitycenter.com/images/lab_icsi_process_fig3.gif"/>
          <p:cNvPicPr>
            <a:picLocks noChangeAspect="1" noChangeArrowheads="1"/>
          </p:cNvPicPr>
          <p:nvPr/>
        </p:nvPicPr>
        <p:blipFill>
          <a:blip r:embed="rId3" cstate="print"/>
          <a:srcRect/>
          <a:stretch>
            <a:fillRect/>
          </a:stretch>
        </p:blipFill>
        <p:spPr bwMode="auto">
          <a:xfrm>
            <a:off x="683568" y="1700808"/>
            <a:ext cx="3340028" cy="3385939"/>
          </a:xfrm>
          <a:prstGeom prst="rect">
            <a:avLst/>
          </a:prstGeom>
          <a:noFill/>
        </p:spPr>
      </p:pic>
      <p:pic>
        <p:nvPicPr>
          <p:cNvPr id="35848" name="Picture 8" descr="http://www.apfertilidade.org/blog/wp-content/uploads/2009/12/blog_56jpg.jpg"/>
          <p:cNvPicPr>
            <a:picLocks noChangeAspect="1" noChangeArrowheads="1"/>
          </p:cNvPicPr>
          <p:nvPr/>
        </p:nvPicPr>
        <p:blipFill>
          <a:blip r:embed="rId4" cstate="print"/>
          <a:srcRect/>
          <a:stretch>
            <a:fillRect/>
          </a:stretch>
        </p:blipFill>
        <p:spPr bwMode="auto">
          <a:xfrm>
            <a:off x="4788024" y="3140968"/>
            <a:ext cx="4100966" cy="3384376"/>
          </a:xfrm>
          <a:prstGeom prst="rect">
            <a:avLst/>
          </a:prstGeom>
          <a:noFill/>
        </p:spPr>
      </p:pic>
      <p:sp>
        <p:nvSpPr>
          <p:cNvPr id="7" name="Rectangle 6"/>
          <p:cNvSpPr/>
          <p:nvPr/>
        </p:nvSpPr>
        <p:spPr>
          <a:xfrm>
            <a:off x="179512" y="5517232"/>
            <a:ext cx="4572000" cy="830997"/>
          </a:xfrm>
          <a:prstGeom prst="rect">
            <a:avLst/>
          </a:prstGeom>
        </p:spPr>
        <p:txBody>
          <a:bodyPr>
            <a:spAutoFit/>
          </a:bodyPr>
          <a:lstStyle/>
          <a:p>
            <a:r>
              <a:rPr lang="fr-FR" sz="1600" dirty="0" smtClean="0"/>
              <a:t>Les ovocytes micro-injectés sont mis en incubation dans un milieu de culture approprié  et la FIV se poursuit de façon tout à fait classique.</a:t>
            </a:r>
            <a:endParaRPr lang="fr-FR" sz="1600" dirty="0"/>
          </a:p>
        </p:txBody>
      </p:sp>
      <p:pic>
        <p:nvPicPr>
          <p:cNvPr id="120836" name="Picture 4" descr="http://www.gfmer.ch/Livres/FIV_atlas/images/ph11.jpg"/>
          <p:cNvPicPr>
            <a:picLocks noChangeAspect="1" noChangeArrowheads="1"/>
          </p:cNvPicPr>
          <p:nvPr/>
        </p:nvPicPr>
        <p:blipFill>
          <a:blip r:embed="rId5" cstate="print"/>
          <a:srcRect/>
          <a:stretch>
            <a:fillRect/>
          </a:stretch>
        </p:blipFill>
        <p:spPr bwMode="auto">
          <a:xfrm>
            <a:off x="5004048" y="332656"/>
            <a:ext cx="3816424" cy="253679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www.gfmer.ch/Livres/FIV_atlas/images/ph17.jpg"/>
          <p:cNvPicPr>
            <a:picLocks noChangeAspect="1" noChangeArrowheads="1"/>
          </p:cNvPicPr>
          <p:nvPr/>
        </p:nvPicPr>
        <p:blipFill>
          <a:blip r:embed="rId3" cstate="print"/>
          <a:srcRect/>
          <a:stretch>
            <a:fillRect/>
          </a:stretch>
        </p:blipFill>
        <p:spPr bwMode="auto">
          <a:xfrm>
            <a:off x="539552" y="2276872"/>
            <a:ext cx="3238500" cy="2095501"/>
          </a:xfrm>
          <a:prstGeom prst="rect">
            <a:avLst/>
          </a:prstGeom>
          <a:noFill/>
        </p:spPr>
      </p:pic>
      <p:pic>
        <p:nvPicPr>
          <p:cNvPr id="3" name="Picture 6" descr="http://www.gfmer.ch/Livres/FIV_atlas/images/ph16.jpg"/>
          <p:cNvPicPr>
            <a:picLocks noChangeAspect="1" noChangeArrowheads="1"/>
          </p:cNvPicPr>
          <p:nvPr/>
        </p:nvPicPr>
        <p:blipFill>
          <a:blip r:embed="rId4" cstate="print"/>
          <a:srcRect/>
          <a:stretch>
            <a:fillRect/>
          </a:stretch>
        </p:blipFill>
        <p:spPr bwMode="auto">
          <a:xfrm>
            <a:off x="539552" y="188640"/>
            <a:ext cx="3238500" cy="1981201"/>
          </a:xfrm>
          <a:prstGeom prst="rect">
            <a:avLst/>
          </a:prstGeom>
          <a:noFill/>
        </p:spPr>
      </p:pic>
      <p:pic>
        <p:nvPicPr>
          <p:cNvPr id="173060" name="Picture 4" descr="http://www.gfmer.ch/Livres/FIV_atlas/images/ph18.jpg"/>
          <p:cNvPicPr>
            <a:picLocks noChangeAspect="1" noChangeArrowheads="1"/>
          </p:cNvPicPr>
          <p:nvPr/>
        </p:nvPicPr>
        <p:blipFill>
          <a:blip r:embed="rId5" cstate="print"/>
          <a:srcRect/>
          <a:stretch>
            <a:fillRect/>
          </a:stretch>
        </p:blipFill>
        <p:spPr bwMode="auto">
          <a:xfrm>
            <a:off x="539552" y="4581128"/>
            <a:ext cx="3238500" cy="2095501"/>
          </a:xfrm>
          <a:prstGeom prst="rect">
            <a:avLst/>
          </a:prstGeom>
          <a:noFill/>
        </p:spPr>
      </p:pic>
      <p:sp>
        <p:nvSpPr>
          <p:cNvPr id="5" name="Rectangle 4"/>
          <p:cNvSpPr/>
          <p:nvPr/>
        </p:nvSpPr>
        <p:spPr>
          <a:xfrm>
            <a:off x="3995936" y="5445224"/>
            <a:ext cx="3497561" cy="307777"/>
          </a:xfrm>
          <a:prstGeom prst="rect">
            <a:avLst/>
          </a:prstGeom>
        </p:spPr>
        <p:txBody>
          <a:bodyPr wrap="none">
            <a:spAutoFit/>
          </a:bodyPr>
          <a:lstStyle/>
          <a:p>
            <a:r>
              <a:rPr lang="fr-FR" sz="1400" dirty="0" smtClean="0"/>
              <a:t>Le spermatozoïde est introduit dans l'ovocyte</a:t>
            </a:r>
            <a:endParaRPr lang="fr-FR" sz="1400" dirty="0"/>
          </a:p>
        </p:txBody>
      </p:sp>
      <p:sp>
        <p:nvSpPr>
          <p:cNvPr id="6" name="Rectangle 5"/>
          <p:cNvSpPr/>
          <p:nvPr/>
        </p:nvSpPr>
        <p:spPr>
          <a:xfrm>
            <a:off x="3995936" y="2924944"/>
            <a:ext cx="4572000" cy="523220"/>
          </a:xfrm>
          <a:prstGeom prst="rect">
            <a:avLst/>
          </a:prstGeom>
        </p:spPr>
        <p:txBody>
          <a:bodyPr>
            <a:spAutoFit/>
          </a:bodyPr>
          <a:lstStyle/>
          <a:p>
            <a:r>
              <a:rPr lang="fr-FR" sz="1400" dirty="0" smtClean="0"/>
              <a:t>La pipette de micro-injection perce la membrane de l'ovocyte</a:t>
            </a:r>
            <a:endParaRPr lang="fr-FR" sz="1400" dirty="0"/>
          </a:p>
        </p:txBody>
      </p:sp>
      <p:sp>
        <p:nvSpPr>
          <p:cNvPr id="7" name="Rectangle 6"/>
          <p:cNvSpPr/>
          <p:nvPr/>
        </p:nvSpPr>
        <p:spPr>
          <a:xfrm>
            <a:off x="3923928" y="980728"/>
            <a:ext cx="4572000" cy="307777"/>
          </a:xfrm>
          <a:prstGeom prst="rect">
            <a:avLst/>
          </a:prstGeom>
        </p:spPr>
        <p:txBody>
          <a:bodyPr>
            <a:spAutoFit/>
          </a:bodyPr>
          <a:lstStyle/>
          <a:p>
            <a:r>
              <a:rPr lang="fr-FR" sz="1400" dirty="0" smtClean="0"/>
              <a:t>Le spermatozoïde est dans la pipette de micro-injection</a:t>
            </a:r>
            <a:endParaRPr lang="fr-FR" sz="1400" dirty="0"/>
          </a:p>
        </p:txBody>
      </p:sp>
      <p:sp>
        <p:nvSpPr>
          <p:cNvPr id="8" name="Rectangle 7"/>
          <p:cNvSpPr/>
          <p:nvPr/>
        </p:nvSpPr>
        <p:spPr>
          <a:xfrm>
            <a:off x="3923928" y="188640"/>
            <a:ext cx="4790479" cy="400110"/>
          </a:xfrm>
          <a:prstGeom prst="rect">
            <a:avLst/>
          </a:prstGeom>
        </p:spPr>
        <p:txBody>
          <a:bodyPr wrap="none">
            <a:spAutoFit/>
          </a:bodyPr>
          <a:lstStyle/>
          <a:p>
            <a:r>
              <a:rPr lang="fr-FR" sz="2000" b="1" dirty="0" smtClean="0">
                <a:solidFill>
                  <a:srgbClr val="FF0000"/>
                </a:solidFill>
              </a:rPr>
              <a:t>Intra Cytoplasmic Sperm Injection ou "ICSI"</a:t>
            </a:r>
            <a:endParaRPr lang="fr-FR" sz="20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csi.jpg"/>
          <p:cNvPicPr>
            <a:picLocks noChangeAspect="1"/>
          </p:cNvPicPr>
          <p:nvPr/>
        </p:nvPicPr>
        <p:blipFill>
          <a:blip r:embed="rId3" cstate="print"/>
          <a:stretch>
            <a:fillRect/>
          </a:stretch>
        </p:blipFill>
        <p:spPr>
          <a:xfrm>
            <a:off x="1259632" y="1484784"/>
            <a:ext cx="6114134" cy="4483698"/>
          </a:xfrm>
          <a:prstGeom prst="rect">
            <a:avLst/>
          </a:prstGeom>
        </p:spPr>
      </p:pic>
      <p:sp>
        <p:nvSpPr>
          <p:cNvPr id="5" name="ZoneTexte 4"/>
          <p:cNvSpPr txBox="1"/>
          <p:nvPr/>
        </p:nvSpPr>
        <p:spPr>
          <a:xfrm>
            <a:off x="467544" y="188640"/>
            <a:ext cx="3528392" cy="1754326"/>
          </a:xfrm>
          <a:prstGeom prst="rect">
            <a:avLst/>
          </a:prstGeom>
          <a:noFill/>
        </p:spPr>
        <p:txBody>
          <a:bodyPr wrap="square" rtlCol="0">
            <a:spAutoFit/>
          </a:bodyPr>
          <a:lstStyle/>
          <a:p>
            <a:r>
              <a:rPr lang="fr-FR" b="1" dirty="0" smtClean="0"/>
              <a:t>         FIV classique</a:t>
            </a:r>
          </a:p>
          <a:p>
            <a:r>
              <a:rPr lang="fr-FR" b="1" dirty="0" smtClean="0">
                <a:solidFill>
                  <a:srgbClr val="0070C0"/>
                </a:solidFill>
                <a:cs typeface="Times New Roman" pitchFamily="18" charset="0"/>
              </a:rPr>
              <a:t>            1</a:t>
            </a:r>
            <a:r>
              <a:rPr lang="fr-FR" b="1" baseline="30000" dirty="0" smtClean="0">
                <a:solidFill>
                  <a:srgbClr val="0070C0"/>
                </a:solidFill>
                <a:cs typeface="Times New Roman" pitchFamily="18" charset="0"/>
              </a:rPr>
              <a:t>er</a:t>
            </a:r>
            <a:r>
              <a:rPr lang="fr-FR" b="1" dirty="0" smtClean="0">
                <a:solidFill>
                  <a:srgbClr val="0070C0"/>
                </a:solidFill>
                <a:cs typeface="Times New Roman" pitchFamily="18" charset="0"/>
              </a:rPr>
              <a:t> jour </a:t>
            </a:r>
          </a:p>
          <a:p>
            <a:r>
              <a:rPr lang="fr-FR" b="1" dirty="0" smtClean="0"/>
              <a:t>      Mise en contact</a:t>
            </a:r>
          </a:p>
          <a:p>
            <a:r>
              <a:rPr lang="fr-FR" b="1" dirty="0" smtClean="0"/>
              <a:t>     des spermatozoïdes et ovocytes </a:t>
            </a:r>
            <a:endParaRPr lang="fr-FR" b="1" dirty="0" smtClean="0">
              <a:solidFill>
                <a:srgbClr val="0070C0"/>
              </a:solidFill>
              <a:cs typeface="Times New Roman" pitchFamily="18" charset="0"/>
            </a:endParaRPr>
          </a:p>
          <a:p>
            <a:r>
              <a:rPr lang="fr-FR" b="1" dirty="0" smtClean="0">
                <a:solidFill>
                  <a:srgbClr val="0070C0"/>
                </a:solidFill>
                <a:cs typeface="Times New Roman" pitchFamily="18" charset="0"/>
              </a:rPr>
              <a:t> </a:t>
            </a:r>
          </a:p>
          <a:p>
            <a:r>
              <a:rPr lang="fr-FR" dirty="0" smtClean="0"/>
              <a:t> </a:t>
            </a:r>
            <a:endParaRPr lang="fr-FR" dirty="0"/>
          </a:p>
        </p:txBody>
      </p:sp>
      <p:sp>
        <p:nvSpPr>
          <p:cNvPr id="7" name="Rectangle 6"/>
          <p:cNvSpPr/>
          <p:nvPr/>
        </p:nvSpPr>
        <p:spPr>
          <a:xfrm>
            <a:off x="395536" y="5877272"/>
            <a:ext cx="8352928" cy="830997"/>
          </a:xfrm>
          <a:prstGeom prst="rect">
            <a:avLst/>
          </a:prstGeom>
        </p:spPr>
        <p:txBody>
          <a:bodyPr wrap="square">
            <a:spAutoFit/>
          </a:bodyPr>
          <a:lstStyle/>
          <a:p>
            <a:r>
              <a:rPr lang="fr-FR" b="1" dirty="0" smtClean="0"/>
              <a:t>                                                                   </a:t>
            </a:r>
            <a:r>
              <a:rPr lang="fr-FR" sz="1200" b="1" i="1" dirty="0" smtClean="0"/>
              <a:t>NB: sur le schéma, le 1</a:t>
            </a:r>
            <a:r>
              <a:rPr lang="fr-FR" sz="1200" b="1" i="1" baseline="30000" dirty="0" smtClean="0"/>
              <a:t>er</a:t>
            </a:r>
            <a:r>
              <a:rPr lang="fr-FR" sz="1200" b="1" i="1" dirty="0" smtClean="0"/>
              <a:t> jour est appelé TAG 0.</a:t>
            </a:r>
          </a:p>
          <a:p>
            <a:endParaRPr lang="fr-FR" sz="1200" b="1" i="1" dirty="0" smtClean="0"/>
          </a:p>
          <a:p>
            <a:r>
              <a:rPr lang="fr-FR" b="1" dirty="0" smtClean="0">
                <a:cs typeface="Times New Roman" pitchFamily="18" charset="0"/>
              </a:rPr>
              <a:t>Les  j</a:t>
            </a:r>
            <a:r>
              <a:rPr lang="fr-FR" b="1" dirty="0" smtClean="0"/>
              <a:t>ours  "deux" et " trois " se déroulent de la même façon dans les deux cas.</a:t>
            </a:r>
          </a:p>
        </p:txBody>
      </p:sp>
      <p:sp>
        <p:nvSpPr>
          <p:cNvPr id="8" name="Rectangle 7"/>
          <p:cNvSpPr/>
          <p:nvPr/>
        </p:nvSpPr>
        <p:spPr>
          <a:xfrm>
            <a:off x="4355976" y="188640"/>
            <a:ext cx="4572000" cy="1200329"/>
          </a:xfrm>
          <a:prstGeom prst="rect">
            <a:avLst/>
          </a:prstGeom>
        </p:spPr>
        <p:txBody>
          <a:bodyPr>
            <a:spAutoFit/>
          </a:bodyPr>
          <a:lstStyle/>
          <a:p>
            <a:r>
              <a:rPr lang="fr-FR" b="1" dirty="0" smtClean="0"/>
              <a:t>        FIV avec ICSI</a:t>
            </a:r>
          </a:p>
          <a:p>
            <a:r>
              <a:rPr lang="fr-FR" b="1" dirty="0" smtClean="0">
                <a:solidFill>
                  <a:srgbClr val="0070C0"/>
                </a:solidFill>
                <a:cs typeface="Times New Roman" pitchFamily="18" charset="0"/>
              </a:rPr>
              <a:t>                1</a:t>
            </a:r>
            <a:r>
              <a:rPr lang="fr-FR" b="1" baseline="30000" dirty="0" smtClean="0">
                <a:solidFill>
                  <a:srgbClr val="0070C0"/>
                </a:solidFill>
                <a:cs typeface="Times New Roman" pitchFamily="18" charset="0"/>
              </a:rPr>
              <a:t>er</a:t>
            </a:r>
            <a:r>
              <a:rPr lang="fr-FR" b="1" dirty="0" smtClean="0">
                <a:solidFill>
                  <a:srgbClr val="0070C0"/>
                </a:solidFill>
                <a:cs typeface="Times New Roman" pitchFamily="18" charset="0"/>
              </a:rPr>
              <a:t> jour </a:t>
            </a:r>
          </a:p>
          <a:p>
            <a:r>
              <a:rPr lang="fr-FR" dirty="0" smtClean="0"/>
              <a:t>             </a:t>
            </a:r>
            <a:r>
              <a:rPr lang="fr-FR" b="1" dirty="0" smtClean="0"/>
              <a:t>Injection </a:t>
            </a:r>
          </a:p>
          <a:p>
            <a:r>
              <a:rPr lang="fr-FR" b="1" dirty="0" smtClean="0"/>
              <a:t>     des spermatozoïdes dans les ovocytes </a:t>
            </a:r>
            <a:endParaRPr lang="fr-FR" b="1" dirty="0" smtClean="0">
              <a:solidFill>
                <a:srgbClr val="0070C0"/>
              </a:solidFill>
              <a:cs typeface="Times New Roman" pitchFamily="18" charset="0"/>
            </a:endParaRPr>
          </a:p>
        </p:txBody>
      </p:sp>
      <p:sp>
        <p:nvSpPr>
          <p:cNvPr id="6" name="ZoneTexte 5"/>
          <p:cNvSpPr txBox="1"/>
          <p:nvPr/>
        </p:nvSpPr>
        <p:spPr>
          <a:xfrm>
            <a:off x="3635896" y="2276872"/>
            <a:ext cx="648072" cy="369332"/>
          </a:xfrm>
          <a:prstGeom prst="rect">
            <a:avLst/>
          </a:prstGeom>
          <a:no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64704"/>
            <a:ext cx="8784976" cy="2708434"/>
          </a:xfrm>
          <a:prstGeom prst="rect">
            <a:avLst/>
          </a:prstGeom>
        </p:spPr>
        <p:txBody>
          <a:bodyPr wrap="square">
            <a:spAutoFit/>
          </a:bodyPr>
          <a:lstStyle/>
          <a:p>
            <a:r>
              <a:rPr lang="fr-FR" sz="1600" b="1" dirty="0" smtClean="0"/>
              <a:t>L’IMSI</a:t>
            </a:r>
            <a:r>
              <a:rPr lang="fr-FR" sz="1600" dirty="0" smtClean="0"/>
              <a:t> est une nouvelle technique, variante de l’ICSI, qui consiste à sélectionner les spermatozoïdes qui seront injectés sous microscope à haute résolution et à très fort grossissement, x6000 au lieu de x400 pour l’ICSI.</a:t>
            </a:r>
          </a:p>
          <a:p>
            <a:r>
              <a:rPr lang="fr-FR" sz="1600" dirty="0" smtClean="0"/>
              <a:t> </a:t>
            </a:r>
          </a:p>
          <a:p>
            <a:r>
              <a:rPr lang="fr-FR" sz="1600" dirty="0" smtClean="0"/>
              <a:t/>
            </a:r>
            <a:br>
              <a:rPr lang="fr-FR" sz="1600" dirty="0" smtClean="0"/>
            </a:br>
            <a:r>
              <a:rPr lang="fr-FR" dirty="0" smtClean="0"/>
              <a:t/>
            </a:r>
            <a:br>
              <a:rPr lang="fr-FR" dirty="0" smtClean="0"/>
            </a:br>
            <a:r>
              <a:rPr lang="fr-FR" dirty="0" smtClean="0"/>
              <a:t/>
            </a:r>
            <a:br>
              <a:rPr lang="fr-FR" dirty="0" smtClean="0"/>
            </a:br>
            <a:r>
              <a:rPr lang="fr-FR" dirty="0" smtClean="0"/>
              <a:t> </a:t>
            </a:r>
            <a:br>
              <a:rPr lang="fr-FR" dirty="0" smtClean="0"/>
            </a:br>
            <a:r>
              <a:rPr lang="fr-FR" dirty="0" smtClean="0"/>
              <a:t/>
            </a:r>
            <a:br>
              <a:rPr lang="fr-FR" dirty="0" smtClean="0"/>
            </a:br>
            <a:endParaRPr lang="fr-FR" dirty="0"/>
          </a:p>
        </p:txBody>
      </p:sp>
      <p:pic>
        <p:nvPicPr>
          <p:cNvPr id="179201" name="Picture 1" descr="http://www.imr-marseille.com/images/IMSI2xy_clip_image002.jpg"/>
          <p:cNvPicPr>
            <a:picLocks noChangeAspect="1" noChangeArrowheads="1"/>
          </p:cNvPicPr>
          <p:nvPr/>
        </p:nvPicPr>
        <p:blipFill>
          <a:blip r:embed="rId3" cstate="print"/>
          <a:srcRect/>
          <a:stretch>
            <a:fillRect/>
          </a:stretch>
        </p:blipFill>
        <p:spPr bwMode="auto">
          <a:xfrm>
            <a:off x="1331640" y="1484784"/>
            <a:ext cx="3024336" cy="2251816"/>
          </a:xfrm>
          <a:prstGeom prst="rect">
            <a:avLst/>
          </a:prstGeom>
          <a:noFill/>
        </p:spPr>
      </p:pic>
      <p:pic>
        <p:nvPicPr>
          <p:cNvPr id="179202" name="Picture 2" descr="http://www.imr-marseille.com/images/IMSI2xy_clip_image004.jpg"/>
          <p:cNvPicPr>
            <a:picLocks noChangeAspect="1" noChangeArrowheads="1"/>
          </p:cNvPicPr>
          <p:nvPr/>
        </p:nvPicPr>
        <p:blipFill>
          <a:blip r:embed="rId4" cstate="print"/>
          <a:srcRect/>
          <a:stretch>
            <a:fillRect/>
          </a:stretch>
        </p:blipFill>
        <p:spPr bwMode="auto">
          <a:xfrm>
            <a:off x="4644008" y="1484784"/>
            <a:ext cx="3456383" cy="2243325"/>
          </a:xfrm>
          <a:prstGeom prst="rect">
            <a:avLst/>
          </a:prstGeom>
          <a:noFill/>
        </p:spPr>
      </p:pic>
      <p:sp>
        <p:nvSpPr>
          <p:cNvPr id="8" name="Rectangle 7"/>
          <p:cNvSpPr/>
          <p:nvPr/>
        </p:nvSpPr>
        <p:spPr>
          <a:xfrm>
            <a:off x="0" y="188640"/>
            <a:ext cx="9348265" cy="461665"/>
          </a:xfrm>
          <a:prstGeom prst="rect">
            <a:avLst/>
          </a:prstGeom>
        </p:spPr>
        <p:txBody>
          <a:bodyPr wrap="none">
            <a:spAutoFit/>
          </a:bodyPr>
          <a:lstStyle/>
          <a:p>
            <a:r>
              <a:rPr lang="fr-FR" sz="2400" b="1" dirty="0" smtClean="0">
                <a:solidFill>
                  <a:srgbClr val="FF0000"/>
                </a:solidFill>
              </a:rPr>
              <a:t>La FIV avec Intracytoplasmic Morphologocal Sperm Injection ou "IMSI"</a:t>
            </a:r>
            <a:endParaRPr lang="fr-FR" sz="2400" dirty="0">
              <a:solidFill>
                <a:srgbClr val="FF0000"/>
              </a:solidFill>
            </a:endParaRPr>
          </a:p>
        </p:txBody>
      </p:sp>
      <p:sp>
        <p:nvSpPr>
          <p:cNvPr id="9" name="Rectangle 8"/>
          <p:cNvSpPr/>
          <p:nvPr/>
        </p:nvSpPr>
        <p:spPr>
          <a:xfrm>
            <a:off x="1259632" y="3717032"/>
            <a:ext cx="3266279" cy="276999"/>
          </a:xfrm>
          <a:prstGeom prst="rect">
            <a:avLst/>
          </a:prstGeom>
        </p:spPr>
        <p:txBody>
          <a:bodyPr wrap="none">
            <a:spAutoFit/>
          </a:bodyPr>
          <a:lstStyle/>
          <a:p>
            <a:r>
              <a:rPr lang="fr-FR" sz="1200" b="1" dirty="0" smtClean="0"/>
              <a:t>Spermatozoïdes  observés au microscope  400X  </a:t>
            </a:r>
            <a:endParaRPr lang="fr-FR" sz="1200" b="1" dirty="0"/>
          </a:p>
        </p:txBody>
      </p:sp>
      <p:sp>
        <p:nvSpPr>
          <p:cNvPr id="10" name="Rectangle 9"/>
          <p:cNvSpPr/>
          <p:nvPr/>
        </p:nvSpPr>
        <p:spPr>
          <a:xfrm>
            <a:off x="899592" y="5301208"/>
            <a:ext cx="4176464" cy="1077218"/>
          </a:xfrm>
          <a:prstGeom prst="rect">
            <a:avLst/>
          </a:prstGeom>
        </p:spPr>
        <p:txBody>
          <a:bodyPr wrap="square">
            <a:spAutoFit/>
          </a:bodyPr>
          <a:lstStyle/>
          <a:p>
            <a:pPr lvl="0"/>
            <a:r>
              <a:rPr lang="fr-FR" sz="1600" dirty="0" smtClean="0">
                <a:solidFill>
                  <a:prstClr val="black"/>
                </a:solidFill>
              </a:rPr>
              <a:t>Il est notamment possible de repérer la présence de vacuoles dans la tête des spermatozoïdes, cette anomalie est à l’origine de certains échecs de la FIV et de l’ICSI.</a:t>
            </a:r>
          </a:p>
        </p:txBody>
      </p:sp>
      <p:sp>
        <p:nvSpPr>
          <p:cNvPr id="11" name="Rectangle 10"/>
          <p:cNvSpPr/>
          <p:nvPr/>
        </p:nvSpPr>
        <p:spPr>
          <a:xfrm>
            <a:off x="4716016" y="3717032"/>
            <a:ext cx="3344826" cy="276999"/>
          </a:xfrm>
          <a:prstGeom prst="rect">
            <a:avLst/>
          </a:prstGeom>
        </p:spPr>
        <p:txBody>
          <a:bodyPr wrap="none">
            <a:spAutoFit/>
          </a:bodyPr>
          <a:lstStyle/>
          <a:p>
            <a:r>
              <a:rPr lang="fr-FR" sz="1200" b="1" dirty="0" smtClean="0"/>
              <a:t>Spermatozoïdes  observés au microscope  6000X  </a:t>
            </a:r>
            <a:endParaRPr lang="fr-FR" sz="1200" b="1" dirty="0"/>
          </a:p>
        </p:txBody>
      </p:sp>
      <p:pic>
        <p:nvPicPr>
          <p:cNvPr id="12" name="Picture 2" descr="http://www.maternite-parly2.com/wp0/wp-content/uploads/imsi-100x100.jpg">
            <a:hlinkClick r:id="rId5" tooltip="imsi"/>
          </p:cNvPr>
          <p:cNvPicPr>
            <a:picLocks noChangeAspect="1" noChangeArrowheads="1"/>
          </p:cNvPicPr>
          <p:nvPr/>
        </p:nvPicPr>
        <p:blipFill>
          <a:blip r:embed="rId6" cstate="print"/>
          <a:srcRect/>
          <a:stretch>
            <a:fillRect/>
          </a:stretch>
        </p:blipFill>
        <p:spPr bwMode="auto">
          <a:xfrm>
            <a:off x="5292080" y="5157192"/>
            <a:ext cx="2448272" cy="1528564"/>
          </a:xfrm>
          <a:prstGeom prst="rect">
            <a:avLst/>
          </a:prstGeom>
          <a:noFill/>
        </p:spPr>
      </p:pic>
      <p:sp>
        <p:nvSpPr>
          <p:cNvPr id="14" name="Rectangle 13"/>
          <p:cNvSpPr/>
          <p:nvPr/>
        </p:nvSpPr>
        <p:spPr>
          <a:xfrm>
            <a:off x="323528" y="4149080"/>
            <a:ext cx="8496944" cy="830997"/>
          </a:xfrm>
          <a:prstGeom prst="rect">
            <a:avLst/>
          </a:prstGeom>
        </p:spPr>
        <p:txBody>
          <a:bodyPr wrap="square">
            <a:spAutoFit/>
          </a:bodyPr>
          <a:lstStyle/>
          <a:p>
            <a:r>
              <a:rPr lang="fr-FR" sz="1600" dirty="0" smtClean="0">
                <a:solidFill>
                  <a:prstClr val="black"/>
                </a:solidFill>
              </a:rPr>
              <a:t>Ce grossissement permet une visualisation fine de la morphologie de la tête : il devient ainsi possible de choisir les spermatozoïdes à morphologie parfaite ou presque (taille, aspect et intégrité de structure) et d’éliminer ceux qui présentent des anomalies invisibles au microscope standard (x400).</a:t>
            </a:r>
            <a:endParaRPr lang="fr-FR" dirty="0"/>
          </a:p>
        </p:txBody>
      </p:sp>
      <p:sp>
        <p:nvSpPr>
          <p:cNvPr id="15" name="Rectangle 14"/>
          <p:cNvSpPr/>
          <p:nvPr/>
        </p:nvSpPr>
        <p:spPr>
          <a:xfrm>
            <a:off x="7614414" y="6453336"/>
            <a:ext cx="1529586" cy="230832"/>
          </a:xfrm>
          <a:prstGeom prst="rect">
            <a:avLst/>
          </a:prstGeom>
        </p:spPr>
        <p:txBody>
          <a:bodyPr wrap="none">
            <a:spAutoFit/>
          </a:bodyPr>
          <a:lstStyle/>
          <a:p>
            <a:r>
              <a:rPr lang="fr-FR" sz="900" b="1" dirty="0" smtClean="0"/>
              <a:t>www.maternite-parly2.com</a:t>
            </a:r>
            <a:endParaRPr lang="fr-FR" sz="900" b="1" dirty="0"/>
          </a:p>
        </p:txBody>
      </p:sp>
      <p:sp>
        <p:nvSpPr>
          <p:cNvPr id="16" name="Rectangle 15"/>
          <p:cNvSpPr/>
          <p:nvPr/>
        </p:nvSpPr>
        <p:spPr>
          <a:xfrm>
            <a:off x="1331640" y="1484784"/>
            <a:ext cx="1353256" cy="230832"/>
          </a:xfrm>
          <a:prstGeom prst="rect">
            <a:avLst/>
          </a:prstGeom>
        </p:spPr>
        <p:txBody>
          <a:bodyPr wrap="none">
            <a:spAutoFit/>
          </a:bodyPr>
          <a:lstStyle/>
          <a:p>
            <a:r>
              <a:rPr lang="fr-FR" sz="900" b="1" dirty="0" smtClean="0"/>
              <a:t>www.imr-marseille.com</a:t>
            </a:r>
            <a:endParaRPr lang="fr-FR" sz="900" b="1" dirty="0"/>
          </a:p>
        </p:txBody>
      </p:sp>
      <p:sp>
        <p:nvSpPr>
          <p:cNvPr id="17" name="Rectangle 16"/>
          <p:cNvSpPr/>
          <p:nvPr/>
        </p:nvSpPr>
        <p:spPr>
          <a:xfrm>
            <a:off x="4644008" y="1484784"/>
            <a:ext cx="1353256" cy="230832"/>
          </a:xfrm>
          <a:prstGeom prst="rect">
            <a:avLst/>
          </a:prstGeom>
        </p:spPr>
        <p:txBody>
          <a:bodyPr wrap="none">
            <a:spAutoFit/>
          </a:bodyPr>
          <a:lstStyle/>
          <a:p>
            <a:r>
              <a:rPr lang="fr-FR" sz="900" b="1" dirty="0" smtClean="0"/>
              <a:t>www.imr-marseille.com</a:t>
            </a:r>
            <a:endParaRPr lang="fr-FR" sz="9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1026" name="ShockwaveFlash1" r:id="rId2" imgW="8425735" imgH="6119142"/>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052736"/>
            <a:ext cx="8568952" cy="3539430"/>
          </a:xfrm>
          <a:prstGeom prst="rect">
            <a:avLst/>
          </a:prstGeom>
        </p:spPr>
        <p:txBody>
          <a:bodyPr wrap="square">
            <a:spAutoFit/>
          </a:bodyPr>
          <a:lstStyle/>
          <a:p>
            <a:r>
              <a:rPr lang="fr-FR" sz="1600" dirty="0" smtClean="0"/>
              <a:t>L’ADN du spermatozoïde, support du génome d’un individu est une longue molécule fragile et fortement compactée. Sa stabilité est indispensable à une fécondation normale et au développement embryonnaire. </a:t>
            </a:r>
            <a:br>
              <a:rPr lang="fr-FR" sz="1600" dirty="0" smtClean="0"/>
            </a:br>
            <a:r>
              <a:rPr lang="fr-FR" sz="1600" dirty="0" smtClean="0"/>
              <a:t>Certaines anomalies  révélées notamment par la présence de vacuoles dans la tête du spermatozoïde peuvent être à l’origine d’un défaut de compaction de l’ADN. </a:t>
            </a:r>
            <a:br>
              <a:rPr lang="fr-FR" sz="1600" dirty="0" smtClean="0"/>
            </a:br>
            <a:r>
              <a:rPr lang="fr-FR" sz="1600" dirty="0" smtClean="0"/>
              <a:t>Les brins d’ADN  se "coupent" alors d'une manière excessive.</a:t>
            </a:r>
          </a:p>
          <a:p>
            <a:r>
              <a:rPr lang="fr-FR" sz="1600" dirty="0" smtClean="0"/>
              <a:t>Cette fragmentation est souvent présente en faible quantité dans la plupart des spermatozoïdes mais après fécondation, l’appareil ovocytaire peut contribuer à réparer ces coupures anormales, sous réserve qu’elles se trouvent dans une proportion raisonnable.</a:t>
            </a:r>
          </a:p>
          <a:p>
            <a:r>
              <a:rPr lang="fr-FR" sz="1600" dirty="0" smtClean="0"/>
              <a:t>L’analyse du spermocytogramme classique (coloration sur sperme fixé au grossissement X1000) ne permet pas de mettre en évidence le phénomène de fragmentation de l’ADN</a:t>
            </a:r>
          </a:p>
          <a:p>
            <a:r>
              <a:rPr lang="fr-FR" sz="1600" dirty="0" smtClean="0"/>
              <a:t>On retrouve ce phénomène de fragmentation dans un certain nombre de cas : infertilités inexpliquées, fausses-couches à répétition,échecs d’implantation….</a:t>
            </a:r>
            <a:br>
              <a:rPr lang="fr-FR" sz="1600" dirty="0" smtClean="0"/>
            </a:br>
            <a:endParaRPr lang="fr-F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05064"/>
            <a:ext cx="8964488" cy="3754874"/>
          </a:xfrm>
          <a:prstGeom prst="rect">
            <a:avLst/>
          </a:prstGeom>
        </p:spPr>
        <p:txBody>
          <a:bodyPr wrap="square">
            <a:spAutoFit/>
          </a:bodyPr>
          <a:lstStyle/>
          <a:p>
            <a:r>
              <a:rPr lang="fr-FR" sz="1400" dirty="0" smtClean="0"/>
              <a:t/>
            </a:r>
            <a:br>
              <a:rPr lang="fr-FR" sz="1400" dirty="0" smtClean="0"/>
            </a:br>
            <a:r>
              <a:rPr lang="fr-FR" sz="1600" dirty="0" smtClean="0"/>
              <a:t>Les indications de l'IMSI sont de ce fait liées à tout désordre du noyau pouvant perturber l'expression du génome paternel.</a:t>
            </a:r>
            <a:br>
              <a:rPr lang="fr-FR" sz="1600" dirty="0" smtClean="0"/>
            </a:br>
            <a:r>
              <a:rPr lang="fr-FR" sz="1600" dirty="0" smtClean="0"/>
              <a:t>• Tératospermie</a:t>
            </a:r>
            <a:br>
              <a:rPr lang="fr-FR" sz="1600" dirty="0" smtClean="0"/>
            </a:br>
            <a:r>
              <a:rPr lang="fr-FR" sz="1600" dirty="0" smtClean="0"/>
              <a:t>• Arrêt précoce dans la cinétique de division cellulaire</a:t>
            </a:r>
            <a:br>
              <a:rPr lang="fr-FR" sz="1600" dirty="0" smtClean="0"/>
            </a:br>
            <a:r>
              <a:rPr lang="fr-FR" sz="1600" dirty="0" smtClean="0"/>
              <a:t>• Age élevé de l'homme</a:t>
            </a:r>
            <a:br>
              <a:rPr lang="fr-FR" sz="1600" dirty="0" smtClean="0"/>
            </a:br>
            <a:r>
              <a:rPr lang="fr-FR" sz="1600" dirty="0" smtClean="0"/>
              <a:t>• Fausses couches à répétition</a:t>
            </a:r>
            <a:br>
              <a:rPr lang="fr-FR" sz="1600" dirty="0" smtClean="0"/>
            </a:br>
            <a:r>
              <a:rPr lang="fr-FR" sz="1600" dirty="0" smtClean="0"/>
              <a:t>• Mauvaise qualité embryonnaire (après 72 heures et/ou culture prolongée)</a:t>
            </a:r>
            <a:br>
              <a:rPr lang="fr-FR" sz="1600" dirty="0" smtClean="0"/>
            </a:br>
            <a:r>
              <a:rPr lang="fr-FR" sz="1600" dirty="0" smtClean="0"/>
              <a:t>• Indice de fragmentation de l'ADN spermatique élevé</a:t>
            </a:r>
            <a:br>
              <a:rPr lang="fr-FR" sz="1600" dirty="0" smtClean="0"/>
            </a:br>
            <a:r>
              <a:rPr lang="fr-FR" sz="1600" dirty="0" smtClean="0"/>
              <a:t>• Échecs répétés ICSI</a:t>
            </a:r>
            <a:br>
              <a:rPr lang="fr-FR" sz="1600" dirty="0" smtClean="0"/>
            </a:br>
            <a:r>
              <a:rPr lang="fr-FR" sz="1600" dirty="0" smtClean="0"/>
              <a:t/>
            </a:r>
            <a:br>
              <a:rPr lang="fr-FR" sz="1600" dirty="0" smtClean="0"/>
            </a:br>
            <a:r>
              <a:rPr lang="fr-FR" sz="1400" dirty="0" smtClean="0"/>
              <a:t/>
            </a:r>
            <a:br>
              <a:rPr lang="fr-FR" sz="1400" dirty="0" smtClean="0"/>
            </a:br>
            <a:r>
              <a:rPr lang="fr-FR" sz="1400" dirty="0" smtClean="0"/>
              <a:t/>
            </a:r>
            <a:br>
              <a:rPr lang="fr-FR" sz="1400" dirty="0" smtClean="0"/>
            </a:br>
            <a:r>
              <a:rPr lang="fr-FR" dirty="0" smtClean="0"/>
              <a:t/>
            </a:r>
            <a:br>
              <a:rPr lang="fr-FR" dirty="0" smtClean="0"/>
            </a:br>
            <a:endParaRPr lang="fr-FR" dirty="0"/>
          </a:p>
        </p:txBody>
      </p:sp>
      <p:sp>
        <p:nvSpPr>
          <p:cNvPr id="5" name="Rectangle 4"/>
          <p:cNvSpPr/>
          <p:nvPr/>
        </p:nvSpPr>
        <p:spPr>
          <a:xfrm>
            <a:off x="3635896" y="260648"/>
            <a:ext cx="5328592" cy="3785652"/>
          </a:xfrm>
          <a:prstGeom prst="rect">
            <a:avLst/>
          </a:prstGeom>
        </p:spPr>
        <p:txBody>
          <a:bodyPr wrap="square">
            <a:spAutoFit/>
          </a:bodyPr>
          <a:lstStyle/>
          <a:p>
            <a:pPr algn="just"/>
            <a:r>
              <a:rPr lang="fr-FR" sz="1600" dirty="0" smtClean="0"/>
              <a:t>L’ADN du spermatozoïde, support du génome d’un individu est une longue molécule fragile et fortement compactée. Sa stabilité est indispensable à une fécondation normale et au développement embryonnaire. </a:t>
            </a:r>
          </a:p>
          <a:p>
            <a:pPr algn="just"/>
            <a:r>
              <a:rPr lang="fr-FR" sz="1600" dirty="0" smtClean="0"/>
              <a:t>Certaines anomalies  révélées notamment par la présence de vacuoles dans la tête du spermatozoïde peuvent être à l’origine d’un défaut de compaction de l’ADN. </a:t>
            </a:r>
          </a:p>
          <a:p>
            <a:pPr algn="just"/>
            <a:r>
              <a:rPr lang="fr-FR" sz="1600" dirty="0" smtClean="0"/>
              <a:t>Les brins d’ADN  se "coupent" alors d'une manière excessive.</a:t>
            </a:r>
          </a:p>
          <a:p>
            <a:pPr algn="just"/>
            <a:r>
              <a:rPr lang="fr-FR" sz="1600" dirty="0" smtClean="0"/>
              <a:t>Cette fragmentation est souvent présente en faible quantité dans la plupart des spermatozoïdes mais après fécondation, l’appareil ovocytaire peut contribuer à réparer ces coupures anormales, sous réserve qu’elles se trouvent dans une proportion raisonnable.</a:t>
            </a:r>
          </a:p>
          <a:p>
            <a:r>
              <a:rPr lang="fr-FR" sz="1600" dirty="0" smtClean="0"/>
              <a:t/>
            </a:r>
            <a:br>
              <a:rPr lang="fr-FR" sz="1600" dirty="0" smtClean="0"/>
            </a:br>
            <a:endParaRPr lang="fr-FR" sz="1600" dirty="0"/>
          </a:p>
        </p:txBody>
      </p:sp>
      <p:sp>
        <p:nvSpPr>
          <p:cNvPr id="6" name="Rectangle 5"/>
          <p:cNvSpPr/>
          <p:nvPr/>
        </p:nvSpPr>
        <p:spPr>
          <a:xfrm>
            <a:off x="179512" y="3717032"/>
            <a:ext cx="8640960" cy="584775"/>
          </a:xfrm>
          <a:prstGeom prst="rect">
            <a:avLst/>
          </a:prstGeom>
        </p:spPr>
        <p:txBody>
          <a:bodyPr wrap="square">
            <a:spAutoFit/>
          </a:bodyPr>
          <a:lstStyle/>
          <a:p>
            <a:pPr lvl="0"/>
            <a:r>
              <a:rPr lang="fr-FR" sz="1600" dirty="0" smtClean="0">
                <a:solidFill>
                  <a:prstClr val="black"/>
                </a:solidFill>
              </a:rPr>
              <a:t>L'IMSI a l'avantage de permettre de choisir très soigneusement les spermatozoïdes micro-injectés notamment ceux présentant un faible taux d'ADN fragmenté.</a:t>
            </a:r>
            <a:r>
              <a:rPr lang="fr-FR" sz="1600" dirty="0" smtClean="0"/>
              <a:t> </a:t>
            </a:r>
          </a:p>
        </p:txBody>
      </p:sp>
      <p:sp>
        <p:nvSpPr>
          <p:cNvPr id="7" name="Rectangle 6"/>
          <p:cNvSpPr/>
          <p:nvPr/>
        </p:nvSpPr>
        <p:spPr>
          <a:xfrm>
            <a:off x="899592" y="548680"/>
            <a:ext cx="1353256" cy="230832"/>
          </a:xfrm>
          <a:prstGeom prst="rect">
            <a:avLst/>
          </a:prstGeom>
        </p:spPr>
        <p:txBody>
          <a:bodyPr wrap="none">
            <a:spAutoFit/>
          </a:bodyPr>
          <a:lstStyle/>
          <a:p>
            <a:r>
              <a:rPr lang="fr-FR" sz="900" b="1" dirty="0" smtClean="0"/>
              <a:t>www.imr-marseille.com</a:t>
            </a:r>
            <a:endParaRPr lang="fr-FR" sz="900" b="1" dirty="0"/>
          </a:p>
        </p:txBody>
      </p:sp>
      <p:pic>
        <p:nvPicPr>
          <p:cNvPr id="8" name="Picture 3" descr="http://www.imr-marseille.com/images/fine-noyau.png"/>
          <p:cNvPicPr>
            <a:picLocks noChangeAspect="1" noChangeArrowheads="1"/>
          </p:cNvPicPr>
          <p:nvPr/>
        </p:nvPicPr>
        <p:blipFill>
          <a:blip r:embed="rId3" cstate="print"/>
          <a:srcRect/>
          <a:stretch>
            <a:fillRect/>
          </a:stretch>
        </p:blipFill>
        <p:spPr bwMode="auto">
          <a:xfrm>
            <a:off x="251520" y="836712"/>
            <a:ext cx="3098956" cy="24613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9217024" cy="830997"/>
          </a:xfrm>
          <a:prstGeom prst="rect">
            <a:avLst/>
          </a:prstGeom>
        </p:spPr>
        <p:txBody>
          <a:bodyPr wrap="square">
            <a:spAutoFit/>
          </a:bodyPr>
          <a:lstStyle/>
          <a:p>
            <a:pPr lvl="0"/>
            <a:r>
              <a:rPr lang="fr-FR" sz="2400" b="1" dirty="0">
                <a:solidFill>
                  <a:srgbClr val="FF0000"/>
                </a:solidFill>
              </a:rPr>
              <a:t> </a:t>
            </a:r>
            <a:r>
              <a:rPr lang="fr-FR" sz="2400" b="1" dirty="0" smtClean="0">
                <a:solidFill>
                  <a:srgbClr val="FF0000"/>
                </a:solidFill>
              </a:rPr>
              <a:t>      Une technique complémentaire à la fécondation in vitro:</a:t>
            </a:r>
          </a:p>
          <a:p>
            <a:pPr lvl="0"/>
            <a:r>
              <a:rPr lang="fr-FR" sz="2400" b="1" dirty="0" smtClean="0">
                <a:solidFill>
                  <a:srgbClr val="FF0000"/>
                </a:solidFill>
              </a:rPr>
              <a:t>       «Assisted hatching»,  éclosion </a:t>
            </a:r>
            <a:r>
              <a:rPr lang="fr-FR" sz="2400" b="1" dirty="0">
                <a:solidFill>
                  <a:srgbClr val="FF0000"/>
                </a:solidFill>
              </a:rPr>
              <a:t>assistée  </a:t>
            </a:r>
            <a:r>
              <a:rPr lang="fr-FR" sz="2400" b="1" dirty="0" smtClean="0">
                <a:solidFill>
                  <a:srgbClr val="FF0000"/>
                </a:solidFill>
              </a:rPr>
              <a:t>ou aide </a:t>
            </a:r>
            <a:r>
              <a:rPr lang="fr-FR" sz="2400" b="1" dirty="0">
                <a:solidFill>
                  <a:srgbClr val="FF0000"/>
                </a:solidFill>
              </a:rPr>
              <a:t>à la </a:t>
            </a:r>
            <a:r>
              <a:rPr lang="fr-FR" sz="2400" b="1" dirty="0" smtClean="0">
                <a:solidFill>
                  <a:srgbClr val="FF0000"/>
                </a:solidFill>
              </a:rPr>
              <a:t>nidation.</a:t>
            </a:r>
          </a:p>
        </p:txBody>
      </p:sp>
      <p:sp>
        <p:nvSpPr>
          <p:cNvPr id="8" name="Rectangle 7"/>
          <p:cNvSpPr/>
          <p:nvPr/>
        </p:nvSpPr>
        <p:spPr>
          <a:xfrm>
            <a:off x="179512" y="1412776"/>
            <a:ext cx="8568952" cy="584775"/>
          </a:xfrm>
          <a:prstGeom prst="rect">
            <a:avLst/>
          </a:prstGeom>
        </p:spPr>
        <p:txBody>
          <a:bodyPr wrap="square">
            <a:spAutoFit/>
          </a:bodyPr>
          <a:lstStyle/>
          <a:p>
            <a:r>
              <a:rPr lang="fr-FR" sz="1600" dirty="0"/>
              <a:t>A partir d'embryons obtenus par fécondation in vitro conventionnelle ou avec </a:t>
            </a:r>
            <a:r>
              <a:rPr lang="fr-FR" sz="1600" dirty="0" smtClean="0"/>
              <a:t>microinjection, il </a:t>
            </a:r>
            <a:r>
              <a:rPr lang="fr-FR" sz="1600" dirty="0"/>
              <a:t>est possible d'améliorer le taux de grossesse dans des </a:t>
            </a:r>
            <a:r>
              <a:rPr lang="fr-FR" sz="1600" dirty="0" smtClean="0"/>
              <a:t>certains cas.</a:t>
            </a:r>
            <a:endParaRPr lang="fr-FR" sz="1600" dirty="0"/>
          </a:p>
        </p:txBody>
      </p:sp>
      <p:pic>
        <p:nvPicPr>
          <p:cNvPr id="46084" name="Picture 4" descr="http://www.fivfrance.com/image_laser1.jpg"/>
          <p:cNvPicPr>
            <a:picLocks noChangeAspect="1" noChangeArrowheads="1"/>
          </p:cNvPicPr>
          <p:nvPr/>
        </p:nvPicPr>
        <p:blipFill>
          <a:blip r:embed="rId3" cstate="print"/>
          <a:srcRect/>
          <a:stretch>
            <a:fillRect/>
          </a:stretch>
        </p:blipFill>
        <p:spPr bwMode="auto">
          <a:xfrm>
            <a:off x="323528" y="2420888"/>
            <a:ext cx="3869718" cy="2808312"/>
          </a:xfrm>
          <a:prstGeom prst="rect">
            <a:avLst/>
          </a:prstGeom>
          <a:noFill/>
        </p:spPr>
      </p:pic>
      <p:sp>
        <p:nvSpPr>
          <p:cNvPr id="10" name="Rectangle 9"/>
          <p:cNvSpPr/>
          <p:nvPr/>
        </p:nvSpPr>
        <p:spPr>
          <a:xfrm>
            <a:off x="4427984" y="2492896"/>
            <a:ext cx="4464496" cy="3293209"/>
          </a:xfrm>
          <a:prstGeom prst="rect">
            <a:avLst/>
          </a:prstGeom>
        </p:spPr>
        <p:txBody>
          <a:bodyPr wrap="square">
            <a:spAutoFit/>
          </a:bodyPr>
          <a:lstStyle/>
          <a:p>
            <a:r>
              <a:rPr lang="fr-FR" sz="1600" dirty="0" smtClean="0"/>
              <a:t>La </a:t>
            </a:r>
            <a:r>
              <a:rPr lang="fr-FR" sz="1600" dirty="0"/>
              <a:t>zone pellucide est la grosse enveloppe qui entoure la </a:t>
            </a:r>
            <a:r>
              <a:rPr lang="fr-FR" sz="1600" dirty="0" smtClean="0"/>
              <a:t>cellule-oeuf.</a:t>
            </a:r>
          </a:p>
          <a:p>
            <a:r>
              <a:rPr lang="fr-FR" sz="1600" dirty="0"/>
              <a:t/>
            </a:r>
            <a:br>
              <a:rPr lang="fr-FR" sz="1600" dirty="0"/>
            </a:br>
            <a:r>
              <a:rPr lang="fr-FR" sz="1600" dirty="0"/>
              <a:t>Dans certain cas elle est trop épaisse ou trop dure pour que l'embryon puisse s'en extraire et continuer son développement dans l'utérus</a:t>
            </a:r>
            <a:r>
              <a:rPr lang="fr-FR" sz="1600" dirty="0" smtClean="0"/>
              <a:t>.</a:t>
            </a:r>
          </a:p>
          <a:p>
            <a:r>
              <a:rPr lang="fr-FR" sz="1600" dirty="0"/>
              <a:t/>
            </a:r>
            <a:br>
              <a:rPr lang="fr-FR" sz="1600" dirty="0"/>
            </a:br>
            <a:r>
              <a:rPr lang="fr-FR" sz="1600" dirty="0" smtClean="0"/>
              <a:t>L'éclosion </a:t>
            </a:r>
            <a:r>
              <a:rPr lang="fr-FR" sz="1600" dirty="0"/>
              <a:t>assistée consiste à fragiliser </a:t>
            </a:r>
            <a:r>
              <a:rPr lang="fr-FR" sz="1600" dirty="0" smtClean="0"/>
              <a:t> (au laser ou mécaniquement sous microscope) cette </a:t>
            </a:r>
            <a:r>
              <a:rPr lang="fr-FR" sz="1600" dirty="0"/>
              <a:t>enveloppe </a:t>
            </a:r>
            <a:r>
              <a:rPr lang="fr-FR" sz="1600" dirty="0" smtClean="0"/>
              <a:t>juste avant le transfert d’embryon afin d’augmenter les chances de nidation. </a:t>
            </a:r>
          </a:p>
          <a:p>
            <a:r>
              <a:rPr lang="fr-FR" sz="1600" dirty="0"/>
              <a:t/>
            </a:r>
            <a:br>
              <a:rPr lang="fr-FR" sz="1600" dirty="0"/>
            </a:br>
            <a:endParaRPr lang="fr-FR" sz="1600" dirty="0"/>
          </a:p>
        </p:txBody>
      </p:sp>
      <p:sp>
        <p:nvSpPr>
          <p:cNvPr id="11" name="Rectangle 10"/>
          <p:cNvSpPr/>
          <p:nvPr/>
        </p:nvSpPr>
        <p:spPr>
          <a:xfrm>
            <a:off x="395536" y="5733256"/>
            <a:ext cx="8280920" cy="584775"/>
          </a:xfrm>
          <a:prstGeom prst="rect">
            <a:avLst/>
          </a:prstGeom>
        </p:spPr>
        <p:txBody>
          <a:bodyPr wrap="square">
            <a:spAutoFit/>
          </a:bodyPr>
          <a:lstStyle/>
          <a:p>
            <a:pPr lvl="0"/>
            <a:r>
              <a:rPr lang="fr-FR" sz="1600" dirty="0">
                <a:solidFill>
                  <a:prstClr val="black"/>
                </a:solidFill>
              </a:rPr>
              <a:t>Le taux de grossesse est alors plus élevé notamment chez les femmes plus </a:t>
            </a:r>
            <a:r>
              <a:rPr lang="fr-FR" sz="1600" dirty="0" smtClean="0">
                <a:solidFill>
                  <a:prstClr val="black"/>
                </a:solidFill>
              </a:rPr>
              <a:t>âgées</a:t>
            </a:r>
            <a:r>
              <a:rPr lang="fr-FR" sz="1600" dirty="0">
                <a:solidFill>
                  <a:prstClr val="black"/>
                </a:solidFill>
              </a:rPr>
              <a:t>.</a:t>
            </a:r>
            <a:br>
              <a:rPr lang="fr-FR" sz="1600" dirty="0">
                <a:solidFill>
                  <a:prstClr val="black"/>
                </a:solidFill>
              </a:rPr>
            </a:br>
            <a:endParaRPr lang="fr-FR" sz="1600" dirty="0">
              <a:solidFill>
                <a:prstClr val="black"/>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88640"/>
            <a:ext cx="7402091" cy="830997"/>
          </a:xfrm>
          <a:prstGeom prst="rect">
            <a:avLst/>
          </a:prstGeom>
        </p:spPr>
        <p:txBody>
          <a:bodyPr wrap="none">
            <a:spAutoFit/>
          </a:bodyPr>
          <a:lstStyle/>
          <a:p>
            <a:r>
              <a:rPr lang="fr-FR" sz="2400" b="1" dirty="0" smtClean="0">
                <a:solidFill>
                  <a:srgbClr val="FF0000"/>
                </a:solidFill>
              </a:rPr>
              <a:t>Une technique complémentaire à la fécondation in vitro:</a:t>
            </a:r>
          </a:p>
          <a:p>
            <a:r>
              <a:rPr lang="fr-FR" sz="2400" b="1" dirty="0" smtClean="0">
                <a:solidFill>
                  <a:srgbClr val="FF0000"/>
                </a:solidFill>
              </a:rPr>
              <a:t>                     « MIV », Maturation In Vitro</a:t>
            </a:r>
            <a:endParaRPr lang="fr-FR" sz="2400" dirty="0">
              <a:solidFill>
                <a:srgbClr val="FF0000"/>
              </a:solidFill>
            </a:endParaRPr>
          </a:p>
        </p:txBody>
      </p:sp>
      <p:sp>
        <p:nvSpPr>
          <p:cNvPr id="3" name="Rectangle 2"/>
          <p:cNvSpPr/>
          <p:nvPr/>
        </p:nvSpPr>
        <p:spPr>
          <a:xfrm>
            <a:off x="251520" y="980728"/>
            <a:ext cx="8568952" cy="830997"/>
          </a:xfrm>
          <a:prstGeom prst="rect">
            <a:avLst/>
          </a:prstGeom>
        </p:spPr>
        <p:txBody>
          <a:bodyPr wrap="square">
            <a:spAutoFit/>
          </a:bodyPr>
          <a:lstStyle/>
          <a:p>
            <a:r>
              <a:rPr lang="fr-FR" sz="1600" dirty="0" smtClean="0"/>
              <a:t>Contrairement à une fécondation in vitro classique ou les ovocytes sont recueillis à un stade mature, la technique de maturation in vitro utilise des ovocytes immatures . </a:t>
            </a:r>
            <a:br>
              <a:rPr lang="fr-FR" sz="1600" dirty="0" smtClean="0"/>
            </a:br>
            <a:r>
              <a:rPr lang="fr-FR" sz="1600" dirty="0" smtClean="0"/>
              <a:t>La fin de la maturation sera alors effectuée in vitro par le biologiste. </a:t>
            </a:r>
            <a:endParaRPr lang="fr-FR" sz="1600" dirty="0"/>
          </a:p>
        </p:txBody>
      </p:sp>
      <p:sp>
        <p:nvSpPr>
          <p:cNvPr id="4" name="Rectangle 3"/>
          <p:cNvSpPr/>
          <p:nvPr/>
        </p:nvSpPr>
        <p:spPr>
          <a:xfrm>
            <a:off x="251520" y="1916832"/>
            <a:ext cx="8640960" cy="1384995"/>
          </a:xfrm>
          <a:prstGeom prst="rect">
            <a:avLst/>
          </a:prstGeom>
        </p:spPr>
        <p:txBody>
          <a:bodyPr wrap="square">
            <a:spAutoFit/>
          </a:bodyPr>
          <a:lstStyle/>
          <a:p>
            <a:r>
              <a:rPr lang="fr-FR" b="1" dirty="0" smtClean="0"/>
              <a:t>Indications</a:t>
            </a:r>
            <a:br>
              <a:rPr lang="fr-FR" b="1" dirty="0" smtClean="0"/>
            </a:br>
            <a:r>
              <a:rPr lang="fr-FR" b="1" dirty="0" smtClean="0"/>
              <a:t> </a:t>
            </a:r>
            <a:r>
              <a:rPr lang="fr-FR" sz="1600" dirty="0" smtClean="0"/>
              <a:t>La MIV est réalisée essentiellement dans deux cas :</a:t>
            </a:r>
            <a:br>
              <a:rPr lang="fr-FR" sz="1600" dirty="0" smtClean="0"/>
            </a:br>
            <a:r>
              <a:rPr lang="fr-FR" sz="1600" dirty="0" smtClean="0"/>
              <a:t> -  </a:t>
            </a:r>
            <a:r>
              <a:rPr lang="fr-FR" sz="1600" b="1" dirty="0" smtClean="0"/>
              <a:t>Syndrome d’0vaires PolyKystiques  ou SOPK </a:t>
            </a:r>
            <a:r>
              <a:rPr lang="fr-FR" sz="1600" dirty="0" smtClean="0"/>
              <a:t>(présence dans les ovaires de kystes constitués par l’accumulation de follicules immatures), entrainant un dysfonctionnement de l'ovulation. </a:t>
            </a:r>
          </a:p>
          <a:p>
            <a:pPr>
              <a:buFontTx/>
              <a:buChar char="-"/>
            </a:pPr>
            <a:r>
              <a:rPr lang="fr-FR" sz="1600" dirty="0" smtClean="0"/>
              <a:t>  Risques ou antécedents d’</a:t>
            </a:r>
            <a:r>
              <a:rPr lang="fr-FR" sz="1600" b="1" dirty="0" smtClean="0"/>
              <a:t>hyperstimulation ovarienne</a:t>
            </a:r>
          </a:p>
        </p:txBody>
      </p:sp>
      <p:sp>
        <p:nvSpPr>
          <p:cNvPr id="5" name="Rectangle 4"/>
          <p:cNvSpPr/>
          <p:nvPr/>
        </p:nvSpPr>
        <p:spPr>
          <a:xfrm>
            <a:off x="251520" y="3287792"/>
            <a:ext cx="8533456" cy="3570208"/>
          </a:xfrm>
          <a:prstGeom prst="rect">
            <a:avLst/>
          </a:prstGeom>
        </p:spPr>
        <p:txBody>
          <a:bodyPr wrap="square">
            <a:spAutoFit/>
          </a:bodyPr>
          <a:lstStyle/>
          <a:p>
            <a:r>
              <a:rPr lang="fr-FR" b="1" dirty="0" smtClean="0"/>
              <a:t>Principe</a:t>
            </a:r>
            <a:r>
              <a:rPr lang="fr-FR" sz="1600" dirty="0" smtClean="0"/>
              <a:t> </a:t>
            </a:r>
          </a:p>
          <a:p>
            <a:r>
              <a:rPr lang="fr-FR" sz="1600" dirty="0" smtClean="0"/>
              <a:t>La MIV consiste à prélever, sous anesthésie, des ovocytes à un stade précoce "dit immatures" et à les faire "mûrir" pendant 28h en laboratoire dans un milieu de culture adapté (hormones et facteurs de croissance).</a:t>
            </a:r>
            <a:br>
              <a:rPr lang="fr-FR" sz="1600" dirty="0" smtClean="0"/>
            </a:br>
            <a:r>
              <a:rPr lang="fr-FR" sz="1600" dirty="0" smtClean="0"/>
              <a:t>Une fois fécondés dans une éprouvette, les ovules sont alors réimplantés dans l'utérus comme une FIV classique. </a:t>
            </a:r>
          </a:p>
          <a:p>
            <a:r>
              <a:rPr lang="fr-FR" sz="1600" dirty="0" smtClean="0"/>
              <a:t>Cette technique ne nécessite pas de stimulation ovarienne (ou la réduit considérablement) et supprime donc les risques d'hyperstimulation. </a:t>
            </a:r>
          </a:p>
          <a:p>
            <a:r>
              <a:rPr lang="fr-FR" sz="1600" dirty="0" smtClean="0"/>
              <a:t>Elle est beaucoup moins contraignante qu’une FIV classique qui nécessite des injections quotidiennes d'hormones sur une durée d'environ trois semaines afin d'avoir une quantité suffisante d'ovules mûres, avec les aléas qu'elles occassionnent : douleurs, vomissements...</a:t>
            </a:r>
          </a:p>
          <a:p>
            <a:r>
              <a:rPr lang="fr-FR" sz="1600" dirty="0" smtClean="0"/>
              <a:t> Cependant, actuellement, les résultats en terme de taux de grossesse restent bien inférieurs à ceux de la FIV classique.</a:t>
            </a:r>
          </a:p>
          <a:p>
            <a:endParaRPr lang="fr-FR"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9865096" cy="769441"/>
          </a:xfrm>
          <a:prstGeom prst="rect">
            <a:avLst/>
          </a:prstGeom>
        </p:spPr>
        <p:txBody>
          <a:bodyPr wrap="square">
            <a:spAutoFit/>
          </a:bodyPr>
          <a:lstStyle/>
          <a:p>
            <a:r>
              <a:rPr lang="fr-FR" sz="2400" b="1" dirty="0" smtClean="0">
                <a:solidFill>
                  <a:srgbClr val="FF0000"/>
                </a:solidFill>
              </a:rPr>
              <a:t>Une variante de la FIV: Transfert de blastocystes à 5 jours</a:t>
            </a:r>
            <a:r>
              <a:rPr lang="fr-FR" sz="2000" b="1" dirty="0" smtClean="0">
                <a:solidFill>
                  <a:srgbClr val="FF0000"/>
                </a:solidFill>
              </a:rPr>
              <a:t/>
            </a:r>
            <a:br>
              <a:rPr lang="fr-FR" sz="2000" b="1" dirty="0" smtClean="0">
                <a:solidFill>
                  <a:srgbClr val="FF0000"/>
                </a:solidFill>
              </a:rPr>
            </a:br>
            <a:endParaRPr lang="fr-FR" sz="2000" dirty="0">
              <a:solidFill>
                <a:srgbClr val="FF0000"/>
              </a:solidFill>
            </a:endParaRPr>
          </a:p>
        </p:txBody>
      </p:sp>
      <p:sp>
        <p:nvSpPr>
          <p:cNvPr id="3" name="Rectangle 2"/>
          <p:cNvSpPr/>
          <p:nvPr/>
        </p:nvSpPr>
        <p:spPr>
          <a:xfrm>
            <a:off x="323528" y="836712"/>
            <a:ext cx="4680520" cy="7232749"/>
          </a:xfrm>
          <a:prstGeom prst="rect">
            <a:avLst/>
          </a:prstGeom>
        </p:spPr>
        <p:txBody>
          <a:bodyPr wrap="square">
            <a:spAutoFit/>
          </a:bodyPr>
          <a:lstStyle/>
          <a:p>
            <a:r>
              <a:rPr lang="fr-FR" sz="1600" dirty="0" smtClean="0"/>
              <a:t>Dans un certain nombre d'indications (absence de grossesse après plusieurs transferts d'embryons,par exemple), le biologiste pourra prolonger la culture embryonnaire au-delà de  48 heures et proposer un transfert à 5 jours : les embryons transférés seront alors des </a:t>
            </a:r>
            <a:r>
              <a:rPr lang="fr-FR" sz="1600" b="1" dirty="0" smtClean="0"/>
              <a:t>blastocystes</a:t>
            </a:r>
            <a:r>
              <a:rPr lang="fr-FR" sz="1600" dirty="0" smtClean="0"/>
              <a:t>.</a:t>
            </a:r>
          </a:p>
          <a:p>
            <a:endParaRPr lang="fr-FR" sz="1600" dirty="0" smtClean="0"/>
          </a:p>
          <a:p>
            <a:endParaRPr lang="fr-FR" sz="1600" dirty="0" smtClean="0"/>
          </a:p>
          <a:p>
            <a:r>
              <a:rPr lang="fr-FR" sz="1600" dirty="0" smtClean="0"/>
              <a:t>Rappel: les blastocystes, composés d'une centaine de cellules, ont la forme d'une sphère creuse au fond de laquelle se trouve le monticule du "bouton embryonnaire" constitué des cellules souches embryonnaires.</a:t>
            </a:r>
          </a:p>
          <a:p>
            <a:endParaRPr lang="fr-FR" sz="1600" dirty="0" smtClean="0"/>
          </a:p>
          <a:p>
            <a:r>
              <a:rPr lang="fr-FR" sz="1600" dirty="0" smtClean="0"/>
              <a:t>Ce stade est celui où l’embryon s’implante dans la paroi utérine lors d’une grossesse spontanée. </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endParaRPr lang="fr-FR" sz="1600" dirty="0"/>
          </a:p>
        </p:txBody>
      </p:sp>
      <p:pic>
        <p:nvPicPr>
          <p:cNvPr id="74754" name="Picture 2" descr="http://ecuprophets.files.wordpress.com/2008/04/jj_blastocyst.jpg"/>
          <p:cNvPicPr>
            <a:picLocks noChangeAspect="1" noChangeArrowheads="1"/>
          </p:cNvPicPr>
          <p:nvPr/>
        </p:nvPicPr>
        <p:blipFill>
          <a:blip r:embed="rId3" cstate="print"/>
          <a:srcRect/>
          <a:stretch>
            <a:fillRect/>
          </a:stretch>
        </p:blipFill>
        <p:spPr bwMode="auto">
          <a:xfrm>
            <a:off x="5220072" y="908720"/>
            <a:ext cx="3488060" cy="3548498"/>
          </a:xfrm>
          <a:prstGeom prst="rect">
            <a:avLst/>
          </a:prstGeom>
          <a:noFill/>
        </p:spPr>
      </p:pic>
      <p:sp>
        <p:nvSpPr>
          <p:cNvPr id="8" name="Rectangle 7"/>
          <p:cNvSpPr/>
          <p:nvPr/>
        </p:nvSpPr>
        <p:spPr>
          <a:xfrm>
            <a:off x="323528" y="5013176"/>
            <a:ext cx="8640960" cy="1323439"/>
          </a:xfrm>
          <a:prstGeom prst="rect">
            <a:avLst/>
          </a:prstGeom>
        </p:spPr>
        <p:txBody>
          <a:bodyPr wrap="square">
            <a:spAutoFit/>
          </a:bodyPr>
          <a:lstStyle/>
          <a:p>
            <a:r>
              <a:rPr lang="fr-FR" sz="1600" dirty="0" smtClean="0"/>
              <a:t>Cette méthode permet d’éliminer les embryons dont l’évolution s’arrête et qui, s’ils avaient été transférés à 3 jours, n’auraient donné aucun résultat.</a:t>
            </a:r>
            <a:br>
              <a:rPr lang="fr-FR" sz="1600" dirty="0" smtClean="0"/>
            </a:br>
            <a:r>
              <a:rPr lang="fr-FR" sz="1600" dirty="0" smtClean="0"/>
              <a:t>Celà permet aussi d'observer visuellement une cause de stérilité : involution ou arrêt de croissance des embryons, généralement dûe à la qualité interne des gamètes lors de la fécondation.</a:t>
            </a:r>
          </a:p>
          <a:p>
            <a:endParaRPr lang="fr-FR" sz="1600" dirty="0" smtClean="0"/>
          </a:p>
        </p:txBody>
      </p:sp>
      <p:sp>
        <p:nvSpPr>
          <p:cNvPr id="9" name="Rectangle 8"/>
          <p:cNvSpPr/>
          <p:nvPr/>
        </p:nvSpPr>
        <p:spPr>
          <a:xfrm>
            <a:off x="6372200" y="4437112"/>
            <a:ext cx="1476686" cy="230832"/>
          </a:xfrm>
          <a:prstGeom prst="rect">
            <a:avLst/>
          </a:prstGeom>
        </p:spPr>
        <p:txBody>
          <a:bodyPr wrap="none">
            <a:spAutoFit/>
          </a:bodyPr>
          <a:lstStyle/>
          <a:p>
            <a:r>
              <a:rPr lang="fr-FR" sz="900" dirty="0" smtClean="0"/>
              <a:t>stemcelllovin.blogspot.com</a:t>
            </a:r>
            <a:endParaRPr lang="fr-FR" sz="900" dirty="0"/>
          </a:p>
        </p:txBody>
      </p:sp>
      <p:sp>
        <p:nvSpPr>
          <p:cNvPr id="10" name="Rectangle 9"/>
          <p:cNvSpPr/>
          <p:nvPr/>
        </p:nvSpPr>
        <p:spPr>
          <a:xfrm>
            <a:off x="1619672" y="3861048"/>
            <a:ext cx="4572000" cy="523220"/>
          </a:xfrm>
          <a:prstGeom prst="rect">
            <a:avLst/>
          </a:prstGeom>
        </p:spPr>
        <p:txBody>
          <a:bodyPr>
            <a:spAutoFit/>
          </a:bodyPr>
          <a:lstStyle/>
          <a:p>
            <a:r>
              <a:rPr lang="fr-FR" sz="1400" dirty="0" smtClean="0"/>
              <a:t/>
            </a:r>
            <a:br>
              <a:rPr lang="fr-FR" sz="1400" dirty="0" smtClean="0"/>
            </a:br>
            <a:endParaRPr lang="fr-FR"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84784"/>
            <a:ext cx="2592288" cy="5786199"/>
          </a:xfrm>
          <a:prstGeom prst="rect">
            <a:avLst/>
          </a:prstGeom>
        </p:spPr>
        <p:txBody>
          <a:bodyPr wrap="square">
            <a:spAutoFit/>
          </a:bodyPr>
          <a:lstStyle/>
          <a:p>
            <a:endParaRPr lang="fr-FR" sz="1600" b="1" dirty="0" smtClean="0"/>
          </a:p>
          <a:p>
            <a:r>
              <a:rPr lang="fr-FR" b="1" dirty="0" smtClean="0">
                <a:solidFill>
                  <a:srgbClr val="FF0000"/>
                </a:solidFill>
              </a:rPr>
              <a:t>Réalisation</a:t>
            </a:r>
          </a:p>
          <a:p>
            <a:r>
              <a:rPr lang="fr-FR" sz="1400" dirty="0" smtClean="0"/>
              <a:t>Une Fécondation In Vitro (FIV) est réalisée.</a:t>
            </a:r>
          </a:p>
          <a:p>
            <a:r>
              <a:rPr lang="fr-FR" sz="1400" dirty="0" smtClean="0"/>
              <a:t>Sur les embryons obtenus, on prélève une ou plusieurs cellules (en fonction du stade de développement): une étude génétique est réalisée pour chaque embryon. </a:t>
            </a:r>
          </a:p>
          <a:p>
            <a:endParaRPr lang="fr-FR" sz="1400" dirty="0" smtClean="0"/>
          </a:p>
          <a:p>
            <a:endParaRPr lang="fr-FR" sz="1400" dirty="0" smtClean="0"/>
          </a:p>
          <a:p>
            <a:r>
              <a:rPr lang="fr-FR" sz="1400" dirty="0" smtClean="0"/>
              <a:t>Il ne s’agit pas d’analyser l’ensemble des chromosomes contenus dans ces cellules embryonnaires mais seulement de rechercher la présence d’un caractère précis prouvant l’existence de la maladie génétique à dépister. </a:t>
            </a:r>
          </a:p>
          <a:p>
            <a:endParaRPr lang="fr-FR" sz="1400" dirty="0" smtClean="0"/>
          </a:p>
          <a:p>
            <a:pPr lvl="0"/>
            <a:endParaRPr lang="fr-FR" sz="1400" b="1" dirty="0" smtClean="0">
              <a:solidFill>
                <a:srgbClr val="FF0000"/>
              </a:solidFill>
            </a:endParaRPr>
          </a:p>
          <a:p>
            <a:pPr lvl="0"/>
            <a:endParaRPr lang="fr-FR" sz="1400" dirty="0" smtClean="0">
              <a:solidFill>
                <a:prstClr val="black"/>
              </a:solidFill>
            </a:endParaRPr>
          </a:p>
          <a:p>
            <a:r>
              <a:rPr lang="fr-FR" sz="1400" dirty="0" smtClean="0"/>
              <a:t> </a:t>
            </a:r>
          </a:p>
          <a:p>
            <a:endParaRPr lang="fr-FR" sz="1400" dirty="0" smtClean="0"/>
          </a:p>
          <a:p>
            <a:endParaRPr lang="fr-FR" sz="1400" dirty="0"/>
          </a:p>
        </p:txBody>
      </p:sp>
      <p:sp>
        <p:nvSpPr>
          <p:cNvPr id="7" name="Rectangle 6"/>
          <p:cNvSpPr/>
          <p:nvPr/>
        </p:nvSpPr>
        <p:spPr>
          <a:xfrm>
            <a:off x="1259632" y="0"/>
            <a:ext cx="7488832" cy="523220"/>
          </a:xfrm>
          <a:prstGeom prst="rect">
            <a:avLst/>
          </a:prstGeom>
          <a:solidFill>
            <a:schemeClr val="bg1"/>
          </a:solidFill>
        </p:spPr>
        <p:txBody>
          <a:bodyPr wrap="square">
            <a:spAutoFit/>
          </a:bodyPr>
          <a:lstStyle/>
          <a:p>
            <a:pPr lvl="0"/>
            <a:r>
              <a:rPr lang="fr-FR" sz="2800" b="1" dirty="0" smtClean="0">
                <a:solidFill>
                  <a:srgbClr val="FF0000"/>
                </a:solidFill>
              </a:rPr>
              <a:t> Le diagnostic pré-implantatoire  ou "DPI"</a:t>
            </a:r>
          </a:p>
        </p:txBody>
      </p:sp>
      <p:pic>
        <p:nvPicPr>
          <p:cNvPr id="8" name="Picture 5" descr="http://static0.intellego.fr/uploads/1/1/1163/media/DIJON%20SCHEMAS/Diagnostic%20pr_implantatoire.jpg"/>
          <p:cNvPicPr>
            <a:picLocks noChangeAspect="1" noChangeArrowheads="1"/>
          </p:cNvPicPr>
          <p:nvPr/>
        </p:nvPicPr>
        <p:blipFill>
          <a:blip r:embed="rId3" cstate="print"/>
          <a:srcRect/>
          <a:stretch>
            <a:fillRect/>
          </a:stretch>
        </p:blipFill>
        <p:spPr bwMode="auto">
          <a:xfrm>
            <a:off x="2771800" y="908720"/>
            <a:ext cx="6156612" cy="5659565"/>
          </a:xfrm>
          <a:prstGeom prst="rect">
            <a:avLst/>
          </a:prstGeom>
          <a:noFill/>
        </p:spPr>
      </p:pic>
      <p:sp>
        <p:nvSpPr>
          <p:cNvPr id="9" name="Rectangle 8"/>
          <p:cNvSpPr/>
          <p:nvPr/>
        </p:nvSpPr>
        <p:spPr>
          <a:xfrm>
            <a:off x="251520" y="548680"/>
            <a:ext cx="8640960" cy="338554"/>
          </a:xfrm>
          <a:prstGeom prst="rect">
            <a:avLst/>
          </a:prstGeom>
        </p:spPr>
        <p:txBody>
          <a:bodyPr wrap="square">
            <a:spAutoFit/>
          </a:bodyPr>
          <a:lstStyle/>
          <a:p>
            <a:pPr lvl="0"/>
            <a:r>
              <a:rPr lang="fr-FR" sz="1600" b="1" dirty="0" smtClean="0">
                <a:solidFill>
                  <a:prstClr val="black"/>
                </a:solidFill>
              </a:rPr>
              <a:t>Le DPI consiste à rechercher certaines anomalies génétiques sur des embryons obtenus par FIV. </a:t>
            </a:r>
          </a:p>
        </p:txBody>
      </p:sp>
      <p:sp>
        <p:nvSpPr>
          <p:cNvPr id="10" name="Rectangle 9"/>
          <p:cNvSpPr/>
          <p:nvPr/>
        </p:nvSpPr>
        <p:spPr>
          <a:xfrm>
            <a:off x="5004048" y="6453336"/>
            <a:ext cx="4572000" cy="230832"/>
          </a:xfrm>
          <a:prstGeom prst="rect">
            <a:avLst/>
          </a:prstGeom>
        </p:spPr>
        <p:txBody>
          <a:bodyPr>
            <a:spAutoFit/>
          </a:bodyPr>
          <a:lstStyle/>
          <a:p>
            <a:r>
              <a:rPr lang="fr-FR" sz="900" b="1" dirty="0" smtClean="0"/>
              <a:t>www.intellego.fr/.../ 38890</a:t>
            </a:r>
            <a:endParaRPr lang="fr-FR" sz="9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france-handicap-info.com/wp-content/uploads/2009/11/20091120biopsie-embryonnaire-diagnostic-pre-implantatoire.jpg"/>
          <p:cNvPicPr>
            <a:picLocks noChangeAspect="1" noChangeArrowheads="1"/>
          </p:cNvPicPr>
          <p:nvPr/>
        </p:nvPicPr>
        <p:blipFill>
          <a:blip r:embed="rId3" cstate="print"/>
          <a:srcRect/>
          <a:stretch>
            <a:fillRect/>
          </a:stretch>
        </p:blipFill>
        <p:spPr bwMode="auto">
          <a:xfrm>
            <a:off x="4956043" y="332656"/>
            <a:ext cx="3936437" cy="2952328"/>
          </a:xfrm>
          <a:prstGeom prst="rect">
            <a:avLst/>
          </a:prstGeom>
          <a:noFill/>
        </p:spPr>
      </p:pic>
      <p:sp>
        <p:nvSpPr>
          <p:cNvPr id="8" name="Rectangle 7"/>
          <p:cNvSpPr/>
          <p:nvPr/>
        </p:nvSpPr>
        <p:spPr>
          <a:xfrm>
            <a:off x="6156176" y="3356992"/>
            <a:ext cx="1718740" cy="230832"/>
          </a:xfrm>
          <a:prstGeom prst="rect">
            <a:avLst/>
          </a:prstGeom>
        </p:spPr>
        <p:txBody>
          <a:bodyPr wrap="none">
            <a:spAutoFit/>
          </a:bodyPr>
          <a:lstStyle/>
          <a:p>
            <a:r>
              <a:rPr lang="fr-FR" sz="900" b="1" dirty="0" smtClean="0"/>
              <a:t>www.france-handicap-info.com</a:t>
            </a:r>
            <a:endParaRPr lang="fr-FR" sz="900" b="1" dirty="0"/>
          </a:p>
        </p:txBody>
      </p:sp>
      <p:sp>
        <p:nvSpPr>
          <p:cNvPr id="10" name="Rectangle 9"/>
          <p:cNvSpPr/>
          <p:nvPr/>
        </p:nvSpPr>
        <p:spPr>
          <a:xfrm>
            <a:off x="323528" y="188640"/>
            <a:ext cx="4392488" cy="3754874"/>
          </a:xfrm>
          <a:prstGeom prst="rect">
            <a:avLst/>
          </a:prstGeom>
        </p:spPr>
        <p:txBody>
          <a:bodyPr wrap="square">
            <a:spAutoFit/>
          </a:bodyPr>
          <a:lstStyle/>
          <a:p>
            <a:r>
              <a:rPr lang="fr-FR" sz="1400" dirty="0" smtClean="0"/>
              <a:t>Deux techniques sont ensuite utilisées pour repérer les anomalies génétiques dans les cellules embryonnaires prélevées :</a:t>
            </a:r>
          </a:p>
          <a:p>
            <a:endParaRPr lang="fr-FR" sz="1400" dirty="0" smtClean="0"/>
          </a:p>
          <a:p>
            <a:pPr>
              <a:buFontTx/>
              <a:buChar char="-"/>
            </a:pPr>
            <a:r>
              <a:rPr lang="fr-FR" sz="1400" dirty="0" smtClean="0"/>
              <a:t>   Le FISH (Fluorescent In Situ Hybridization) permet de mettre en évidence, en les rendant fluorescents, des fragments chromosomiques spécifiques (gènes) ou des chromosomes entiers. </a:t>
            </a:r>
          </a:p>
          <a:p>
            <a:r>
              <a:rPr lang="fr-FR" sz="1400" dirty="0" smtClean="0"/>
              <a:t>L’apparition d’éléments fluorescents lors de l’analyse d’une cellule prouve ainsi que l’embryon à étudier est porteur de l’anomalie recherchée.</a:t>
            </a:r>
          </a:p>
          <a:p>
            <a:endParaRPr lang="fr-FR" sz="1400" dirty="0" smtClean="0"/>
          </a:p>
          <a:p>
            <a:pPr>
              <a:buFontTx/>
              <a:buChar char="-"/>
            </a:pPr>
            <a:r>
              <a:rPr lang="fr-FR" sz="1400" dirty="0" smtClean="0"/>
              <a:t>   La PCR (Polymerase Chain Reaction) a pour principe " d’amplifier ", afin de les rendre détectables, certaines anomalies chromosomiques en obtenant un grand nombre de copies de fragments d’ADN.</a:t>
            </a:r>
          </a:p>
          <a:p>
            <a:pPr>
              <a:buFontTx/>
              <a:buChar char="-"/>
            </a:pPr>
            <a:endParaRPr lang="fr-FR" sz="1400" dirty="0" smtClean="0"/>
          </a:p>
        </p:txBody>
      </p:sp>
      <p:sp>
        <p:nvSpPr>
          <p:cNvPr id="12" name="Rectangle 11"/>
          <p:cNvSpPr/>
          <p:nvPr/>
        </p:nvSpPr>
        <p:spPr>
          <a:xfrm>
            <a:off x="251520" y="4221088"/>
            <a:ext cx="8712968" cy="2308324"/>
          </a:xfrm>
          <a:prstGeom prst="rect">
            <a:avLst/>
          </a:prstGeom>
        </p:spPr>
        <p:txBody>
          <a:bodyPr wrap="square">
            <a:spAutoFit/>
          </a:bodyPr>
          <a:lstStyle/>
          <a:p>
            <a:pPr lvl="0"/>
            <a:r>
              <a:rPr lang="fr-FR" b="1" dirty="0" smtClean="0">
                <a:solidFill>
                  <a:srgbClr val="FF0000"/>
                </a:solidFill>
              </a:rPr>
              <a:t>Indications</a:t>
            </a:r>
          </a:p>
          <a:p>
            <a:r>
              <a:rPr lang="fr-FR" sz="1400" dirty="0" smtClean="0">
                <a:solidFill>
                  <a:prstClr val="black"/>
                </a:solidFill>
              </a:rPr>
              <a:t>Le DPI est utilisé pour les couples ayant un risque très important de transmission d’une maladie génétique grave :</a:t>
            </a:r>
          </a:p>
          <a:p>
            <a:endParaRPr lang="fr-FR" sz="1400" dirty="0" smtClean="0">
              <a:solidFill>
                <a:prstClr val="black"/>
              </a:solidFill>
            </a:endParaRPr>
          </a:p>
          <a:p>
            <a:r>
              <a:rPr lang="fr-FR" sz="1400" dirty="0" smtClean="0">
                <a:solidFill>
                  <a:prstClr val="black"/>
                </a:solidFill>
              </a:rPr>
              <a:t>-  </a:t>
            </a:r>
            <a:r>
              <a:rPr lang="fr-FR" sz="1400" dirty="0" smtClean="0"/>
              <a:t> Des affections liées au chromosome X : myopathie de Duchêne, hémophilie, etc.</a:t>
            </a:r>
          </a:p>
          <a:p>
            <a:r>
              <a:rPr lang="fr-FR" sz="1400" dirty="0" smtClean="0"/>
              <a:t>Le DPI permet alors de rechercher le sexe de l’embryon et de ne transférer que des embryons de sexe féminin ou de dépister le gêne lui-même ce qui permet le transfert d’embryons de sexe masculin indemnes de l’affection. </a:t>
            </a:r>
          </a:p>
          <a:p>
            <a:endParaRPr lang="fr-FR" sz="1400" dirty="0" smtClean="0"/>
          </a:p>
          <a:p>
            <a:pPr>
              <a:buFontTx/>
              <a:buChar char="-"/>
            </a:pPr>
            <a:r>
              <a:rPr lang="fr-FR" sz="1400" dirty="0" smtClean="0"/>
              <a:t>   Des affections portées par d’autres chromosomes : mucoviscidose, maladie de Tay sachs, etc.</a:t>
            </a:r>
          </a:p>
          <a:p>
            <a:pPr>
              <a:buFontTx/>
              <a:buChar char="-"/>
            </a:pPr>
            <a:endParaRPr lang="fr-FR" sz="1400" dirty="0" smtClean="0"/>
          </a:p>
          <a:p>
            <a:r>
              <a:rPr lang="fr-FR" sz="1400" dirty="0" smtClean="0"/>
              <a:t>-  Certaines anomalies pouvant entraîner des modifications du nombre des chromosomes. </a:t>
            </a:r>
          </a:p>
        </p:txBody>
      </p:sp>
      <p:sp>
        <p:nvSpPr>
          <p:cNvPr id="13" name="Rectangle 12"/>
          <p:cNvSpPr/>
          <p:nvPr/>
        </p:nvSpPr>
        <p:spPr>
          <a:xfrm>
            <a:off x="395536" y="3717032"/>
            <a:ext cx="8280920" cy="338554"/>
          </a:xfrm>
          <a:prstGeom prst="rect">
            <a:avLst/>
          </a:prstGeom>
        </p:spPr>
        <p:txBody>
          <a:bodyPr wrap="square">
            <a:spAutoFit/>
          </a:bodyPr>
          <a:lstStyle/>
          <a:p>
            <a:pPr lvl="0"/>
            <a:r>
              <a:rPr lang="fr-FR" sz="1600" dirty="0" smtClean="0"/>
              <a:t>Seuls les embryons non porteurs de l’anomalie recherchée sont ensuite transférés.</a:t>
            </a:r>
            <a:r>
              <a:rPr lang="fr-FR" sz="1600" b="1" dirty="0" smtClean="0">
                <a:solidFill>
                  <a:srgbClr val="FF0000"/>
                </a:solidFill>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05064"/>
            <a:ext cx="8712968" cy="3108543"/>
          </a:xfrm>
          <a:prstGeom prst="rect">
            <a:avLst/>
          </a:prstGeom>
        </p:spPr>
        <p:txBody>
          <a:bodyPr wrap="square">
            <a:spAutoFit/>
          </a:bodyPr>
          <a:lstStyle/>
          <a:p>
            <a:pPr fontAlgn="base">
              <a:spcBef>
                <a:spcPct val="0"/>
              </a:spcBef>
              <a:spcAft>
                <a:spcPct val="0"/>
              </a:spcAft>
            </a:pPr>
            <a:r>
              <a:rPr lang="fr-FR" sz="1400" dirty="0" smtClean="0">
                <a:ea typeface="Times New Roman" pitchFamily="18" charset="0"/>
                <a:cs typeface="Times New Roman" pitchFamily="18" charset="0"/>
              </a:rPr>
              <a:t>Le DPI  peut être également pratiqué pour tenter de concevoir un </a:t>
            </a:r>
            <a:r>
              <a:rPr lang="fr-FR" sz="1400" b="1" dirty="0" smtClean="0"/>
              <a:t>« bébé médicament »</a:t>
            </a:r>
            <a:r>
              <a:rPr lang="fr-FR" sz="1400" dirty="0" smtClean="0"/>
              <a:t> appelé </a:t>
            </a:r>
            <a:r>
              <a:rPr lang="fr-FR" sz="1400" b="1" dirty="0" smtClean="0"/>
              <a:t>« DPI-HLA » </a:t>
            </a:r>
            <a:r>
              <a:rPr lang="fr-FR" sz="1400" dirty="0" smtClean="0"/>
              <a:t>par les scientifiques: les embryons à réimplanter doivent alors être exempts de la maladie redoutée mais aussi,  immunologiquement compatibles avec le frère ou la sœur touché(e) par cette maladie. </a:t>
            </a:r>
          </a:p>
          <a:p>
            <a:pPr fontAlgn="base">
              <a:spcBef>
                <a:spcPct val="0"/>
              </a:spcBef>
              <a:spcAft>
                <a:spcPct val="0"/>
              </a:spcAft>
            </a:pPr>
            <a:r>
              <a:rPr lang="fr-FR" sz="1400" dirty="0" smtClean="0"/>
              <a:t>Après la naissance, le but est de prélever des cellules-souches sur le cordon ombilical du nouveau-né pour les injecter à l’aîné(e) malade, dans le but de le guérir. </a:t>
            </a:r>
          </a:p>
          <a:p>
            <a:pPr fontAlgn="base">
              <a:spcBef>
                <a:spcPct val="0"/>
              </a:spcBef>
              <a:spcAft>
                <a:spcPct val="0"/>
              </a:spcAft>
            </a:pPr>
            <a:r>
              <a:rPr lang="fr-FR" sz="1400" dirty="0" smtClean="0">
                <a:ea typeface="Times New Roman" pitchFamily="18" charset="0"/>
                <a:cs typeface="Times New Roman" pitchFamily="18" charset="0"/>
              </a:rPr>
              <a:t>Cette pratique du </a:t>
            </a:r>
            <a:r>
              <a:rPr lang="fr-FR" sz="1400" b="1" dirty="0" smtClean="0">
                <a:ea typeface="Times New Roman" pitchFamily="18" charset="0"/>
                <a:cs typeface="Times New Roman" pitchFamily="18" charset="0"/>
              </a:rPr>
              <a:t>« bébé du double espoir »</a:t>
            </a:r>
            <a:r>
              <a:rPr lang="fr-FR" sz="1400" dirty="0" smtClean="0">
                <a:ea typeface="Times New Roman" pitchFamily="18" charset="0"/>
                <a:cs typeface="Times New Roman" pitchFamily="18" charset="0"/>
              </a:rPr>
              <a:t> ne peut être accessible qu’aux couples ayant un enfant atteint d’une maladie entraînant la mort dès les premières années de la vie. </a:t>
            </a:r>
          </a:p>
          <a:p>
            <a:pPr lvl="0" fontAlgn="base">
              <a:spcBef>
                <a:spcPct val="0"/>
              </a:spcBef>
              <a:spcAft>
                <a:spcPct val="0"/>
              </a:spcAft>
            </a:pPr>
            <a:r>
              <a:rPr lang="fr-FR" sz="1400" dirty="0" smtClean="0">
                <a:ea typeface="Times New Roman" pitchFamily="18" charset="0"/>
                <a:cs typeface="Times New Roman" pitchFamily="18" charset="0"/>
              </a:rPr>
              <a:t>Autre condition : le pronostic vital de cet enfant doit pouvoir être amélioré de façon décisive par un traitement ne portant pas atteinte à l’intégrité de son frère ou de sa sœur né après un DPI.</a:t>
            </a:r>
            <a:r>
              <a:rPr lang="fr-FR" sz="1400" dirty="0" smtClean="0">
                <a:solidFill>
                  <a:prstClr val="black"/>
                </a:solidFill>
              </a:rPr>
              <a:t> </a:t>
            </a:r>
          </a:p>
          <a:p>
            <a:pPr lvl="0" fontAlgn="base">
              <a:spcBef>
                <a:spcPct val="0"/>
              </a:spcBef>
              <a:spcAft>
                <a:spcPct val="0"/>
              </a:spcAft>
            </a:pPr>
            <a:endParaRPr lang="fr-FR" sz="1400" dirty="0" smtClean="0">
              <a:solidFill>
                <a:prstClr val="black"/>
              </a:solidFill>
            </a:endParaRPr>
          </a:p>
          <a:p>
            <a:pPr lvl="0" fontAlgn="base">
              <a:spcBef>
                <a:spcPct val="0"/>
              </a:spcBef>
              <a:spcAft>
                <a:spcPct val="0"/>
              </a:spcAft>
            </a:pPr>
            <a:r>
              <a:rPr lang="fr-FR" sz="1400" dirty="0" smtClean="0">
                <a:solidFill>
                  <a:prstClr val="black"/>
                </a:solidFill>
              </a:rPr>
              <a:t> Le DPI est également proposé dans certains pays chez les couples inscrits en FIV dont la femme est âgée de plus de 38 ans et où il existe alors un risque élevé d’anomalie chromosomique chez l’enfant.</a:t>
            </a:r>
          </a:p>
          <a:p>
            <a:pPr fontAlgn="base">
              <a:spcBef>
                <a:spcPct val="0"/>
              </a:spcBef>
              <a:spcAft>
                <a:spcPct val="0"/>
              </a:spcAft>
            </a:pPr>
            <a:endParaRPr lang="fr-FR" sz="1400" dirty="0" smtClean="0"/>
          </a:p>
          <a:p>
            <a:endParaRPr lang="fr-FR" sz="1400" dirty="0"/>
          </a:p>
        </p:txBody>
      </p:sp>
      <p:sp>
        <p:nvSpPr>
          <p:cNvPr id="5" name="Rectangle 4"/>
          <p:cNvSpPr/>
          <p:nvPr/>
        </p:nvSpPr>
        <p:spPr>
          <a:xfrm>
            <a:off x="179512" y="260648"/>
            <a:ext cx="4320480" cy="4185761"/>
          </a:xfrm>
          <a:prstGeom prst="rect">
            <a:avLst/>
          </a:prstGeom>
        </p:spPr>
        <p:txBody>
          <a:bodyPr wrap="square">
            <a:spAutoFit/>
          </a:bodyPr>
          <a:lstStyle/>
          <a:p>
            <a:r>
              <a:rPr lang="fr-FR" sz="1400" dirty="0" smtClean="0">
                <a:solidFill>
                  <a:prstClr val="black"/>
                </a:solidFill>
              </a:rPr>
              <a:t>Avant l’autorisation du DPI, ces couples devaient avoir recours au Diagnostic Anté-Natal (DAN) qui, par ponction de trophoblaste (tissu embryonnaire qui évolue pour donner le placenta) ou par amniocentèse (ponction de liquide amniotique) affirmait ou infirmait la présence de l’anomalie recherchée au bout de respectivement 10 et 16 semaines. </a:t>
            </a:r>
          </a:p>
          <a:p>
            <a:r>
              <a:rPr lang="fr-FR" sz="1400" dirty="0" smtClean="0"/>
              <a:t>Dans le cas où le foetus était atteint, le couple avait alors la possibilité de demander une Interruption Médicale de Grossesse (IMG).</a:t>
            </a:r>
          </a:p>
          <a:p>
            <a:pPr fontAlgn="base">
              <a:spcBef>
                <a:spcPct val="0"/>
              </a:spcBef>
              <a:spcAft>
                <a:spcPct val="0"/>
              </a:spcAft>
            </a:pPr>
            <a:r>
              <a:rPr lang="fr-FR" sz="1400" dirty="0" smtClean="0"/>
              <a:t>L’intérêt majeur du DPI par rapport au DAN est donc de fournir aux couples à risque génétique élevé un diagnostic précoce, avant le début de la grossesse dans l’utérus, et de leur éviter ainsi l’épreuve d’une interruption de grossesse. </a:t>
            </a:r>
          </a:p>
          <a:p>
            <a:pPr fontAlgn="base">
              <a:spcBef>
                <a:spcPct val="0"/>
              </a:spcBef>
              <a:spcAft>
                <a:spcPct val="0"/>
              </a:spcAft>
            </a:pPr>
            <a:r>
              <a:rPr lang="fr-FR" sz="1400" dirty="0" smtClean="0"/>
              <a:t>NB: Le recours au DAN est généralisé pour toutes les femmes de plus de 37 ans même hors FIV.</a:t>
            </a:r>
          </a:p>
          <a:p>
            <a:pPr lvl="0"/>
            <a:endParaRPr lang="fr-FR" sz="1400" dirty="0" smtClean="0">
              <a:solidFill>
                <a:prstClr val="black"/>
              </a:solidFill>
            </a:endParaRPr>
          </a:p>
          <a:p>
            <a:pPr lvl="0"/>
            <a:endParaRPr lang="fr-FR" sz="1400" dirty="0" smtClean="0">
              <a:solidFill>
                <a:prstClr val="black"/>
              </a:solidFill>
            </a:endParaRPr>
          </a:p>
        </p:txBody>
      </p:sp>
      <p:pic>
        <p:nvPicPr>
          <p:cNvPr id="79874" name="Picture 2" descr="http://www.eurogentest.org/blocks/leaflets/images/french/cvs_cervix.png"/>
          <p:cNvPicPr>
            <a:picLocks noChangeAspect="1" noChangeArrowheads="1"/>
          </p:cNvPicPr>
          <p:nvPr/>
        </p:nvPicPr>
        <p:blipFill>
          <a:blip r:embed="rId3" cstate="print"/>
          <a:srcRect/>
          <a:stretch>
            <a:fillRect/>
          </a:stretch>
        </p:blipFill>
        <p:spPr bwMode="auto">
          <a:xfrm>
            <a:off x="4572000" y="188640"/>
            <a:ext cx="4324350" cy="3152775"/>
          </a:xfrm>
          <a:prstGeom prst="rect">
            <a:avLst/>
          </a:prstGeom>
          <a:noFill/>
        </p:spPr>
      </p:pic>
      <p:sp>
        <p:nvSpPr>
          <p:cNvPr id="7" name="Rectangle 6"/>
          <p:cNvSpPr/>
          <p:nvPr/>
        </p:nvSpPr>
        <p:spPr>
          <a:xfrm>
            <a:off x="6516216" y="188640"/>
            <a:ext cx="4572000" cy="369332"/>
          </a:xfrm>
          <a:prstGeom prst="rect">
            <a:avLst/>
          </a:prstGeom>
        </p:spPr>
        <p:txBody>
          <a:bodyPr>
            <a:spAutoFit/>
          </a:bodyPr>
          <a:lstStyle/>
          <a:p>
            <a:r>
              <a:rPr lang="fr-FR" sz="900" b="1" dirty="0" smtClean="0"/>
              <a:t>BIOPSIE DE TROPHOBLASTE ou</a:t>
            </a:r>
            <a:br>
              <a:rPr lang="fr-FR" sz="900" b="1" dirty="0" smtClean="0"/>
            </a:br>
            <a:r>
              <a:rPr lang="fr-FR" sz="900" b="1" dirty="0" smtClean="0"/>
              <a:t>PRÉLÈVEMENT DE VILLOSITÉS CHORIALES </a:t>
            </a:r>
            <a:endParaRPr lang="fr-FR" sz="9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924944"/>
            <a:ext cx="8208912" cy="830997"/>
          </a:xfrm>
          <a:prstGeom prst="rect">
            <a:avLst/>
          </a:prstGeom>
          <a:noFill/>
        </p:spPr>
        <p:txBody>
          <a:bodyPr wrap="square" rtlCol="0">
            <a:spAutoFit/>
          </a:bodyPr>
          <a:lstStyle/>
          <a:p>
            <a:r>
              <a:rPr lang="fr-FR" sz="4800" dirty="0" smtClean="0"/>
              <a:t>D- Conservation des embryons</a:t>
            </a:r>
            <a:endParaRPr lang="fr-FR" sz="4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024" y="836712"/>
            <a:ext cx="8784976" cy="3077766"/>
          </a:xfrm>
          <a:prstGeom prst="rect">
            <a:avLst/>
          </a:prstGeom>
        </p:spPr>
        <p:txBody>
          <a:bodyPr wrap="square">
            <a:spAutoFit/>
          </a:bodyPr>
          <a:lstStyle/>
          <a:p>
            <a:r>
              <a:rPr lang="fr-FR" b="1" dirty="0" smtClean="0">
                <a:solidFill>
                  <a:srgbClr val="FF0000"/>
                </a:solidFill>
              </a:rPr>
              <a:t>Congélation des embryons</a:t>
            </a:r>
            <a:r>
              <a:rPr lang="fr-FR" dirty="0" smtClean="0"/>
              <a:t/>
            </a:r>
            <a:br>
              <a:rPr lang="fr-FR" dirty="0" smtClean="0"/>
            </a:br>
            <a:r>
              <a:rPr lang="fr-FR" sz="1600" dirty="0" smtClean="0"/>
              <a:t>L'indication principale est le cas où le nombre d'embryons obtenus lors d’une FIV est supérieur au nombre d'embryons transférés. Il existe à ce jour 155 000 embryons congelés en France. </a:t>
            </a:r>
          </a:p>
          <a:p>
            <a:r>
              <a:rPr lang="fr-FR" sz="1600" dirty="0" smtClean="0"/>
              <a:t>La congélation peut aussi être proposée avant traitement potentiellement stérilisant  (chimiothérapie, radiothérapie) dans le cadre de la préservation de la fertilité.</a:t>
            </a:r>
          </a:p>
          <a:p>
            <a:r>
              <a:rPr lang="fr-FR" sz="1600" dirty="0" smtClean="0"/>
              <a:t/>
            </a:r>
            <a:br>
              <a:rPr lang="fr-FR" sz="1600" dirty="0" smtClean="0"/>
            </a:br>
            <a:r>
              <a:rPr lang="fr-FR" sz="1600" dirty="0" smtClean="0"/>
              <a:t>Elle ne peut être entreprise qu'avec l'accord du couple. </a:t>
            </a:r>
            <a:br>
              <a:rPr lang="fr-FR" sz="1600" dirty="0" smtClean="0"/>
            </a:br>
            <a:r>
              <a:rPr lang="fr-FR" sz="1600" dirty="0" smtClean="0"/>
              <a:t>Tous les couples pour lesquels des embryons sont conservés sont interrogés annuellement sur leur projet parental potentiel et sur le devenir des embryons. </a:t>
            </a:r>
          </a:p>
          <a:p>
            <a:r>
              <a:rPr lang="fr-FR" sz="1600" dirty="0" smtClean="0"/>
              <a:t/>
            </a:r>
            <a:br>
              <a:rPr lang="fr-FR" sz="1600" dirty="0" smtClean="0"/>
            </a:br>
            <a:r>
              <a:rPr lang="fr-FR" sz="1600" dirty="0" smtClean="0"/>
              <a:t/>
            </a:r>
            <a:br>
              <a:rPr lang="fr-FR" sz="1600" dirty="0" smtClean="0"/>
            </a:br>
            <a:endParaRPr lang="fr-FR" sz="1600" dirty="0"/>
          </a:p>
        </p:txBody>
      </p:sp>
      <p:sp>
        <p:nvSpPr>
          <p:cNvPr id="3" name="Rectangle 2"/>
          <p:cNvSpPr/>
          <p:nvPr/>
        </p:nvSpPr>
        <p:spPr>
          <a:xfrm>
            <a:off x="251520" y="188640"/>
            <a:ext cx="8712968" cy="461665"/>
          </a:xfrm>
          <a:prstGeom prst="rect">
            <a:avLst/>
          </a:prstGeom>
        </p:spPr>
        <p:txBody>
          <a:bodyPr wrap="square">
            <a:spAutoFit/>
          </a:bodyPr>
          <a:lstStyle/>
          <a:p>
            <a:r>
              <a:rPr lang="fr-FR" sz="2400" b="1" dirty="0" smtClean="0">
                <a:solidFill>
                  <a:srgbClr val="FF0000"/>
                </a:solidFill>
              </a:rPr>
              <a:t>Congélation des embryons et transfert d'embryons cryopréservés</a:t>
            </a:r>
            <a:endParaRPr lang="fr-FR" sz="2400" dirty="0">
              <a:solidFill>
                <a:srgbClr val="FF0000"/>
              </a:solidFill>
            </a:endParaRPr>
          </a:p>
        </p:txBody>
      </p:sp>
      <p:sp>
        <p:nvSpPr>
          <p:cNvPr id="4" name="Rectangle 3"/>
          <p:cNvSpPr/>
          <p:nvPr/>
        </p:nvSpPr>
        <p:spPr>
          <a:xfrm>
            <a:off x="395536" y="3573016"/>
            <a:ext cx="5688632" cy="2585323"/>
          </a:xfrm>
          <a:prstGeom prst="rect">
            <a:avLst/>
          </a:prstGeom>
        </p:spPr>
        <p:txBody>
          <a:bodyPr wrap="square">
            <a:spAutoFit/>
          </a:bodyPr>
          <a:lstStyle/>
          <a:p>
            <a:pPr lvl="0"/>
            <a:r>
              <a:rPr lang="fr-FR" sz="1600" dirty="0" smtClean="0">
                <a:solidFill>
                  <a:prstClr val="black"/>
                </a:solidFill>
              </a:rPr>
              <a:t>La congélation peut intervenir du stade des pronuclei au stade blastocyste.</a:t>
            </a:r>
          </a:p>
          <a:p>
            <a:pPr lvl="0"/>
            <a:r>
              <a:rPr lang="fr-FR" sz="1600" dirty="0" smtClean="0">
                <a:solidFill>
                  <a:prstClr val="black"/>
                </a:solidFill>
              </a:rPr>
              <a:t/>
            </a:r>
            <a:br>
              <a:rPr lang="fr-FR" sz="1600" dirty="0" smtClean="0">
                <a:solidFill>
                  <a:prstClr val="black"/>
                </a:solidFill>
              </a:rPr>
            </a:br>
            <a:r>
              <a:rPr lang="fr-FR" sz="1600" dirty="0" smtClean="0">
                <a:solidFill>
                  <a:prstClr val="black"/>
                </a:solidFill>
              </a:rPr>
              <a:t>Les embryons présentant un taux élevé de fragmentation ou un important retard de développement ne sont pas congelés. </a:t>
            </a:r>
          </a:p>
          <a:p>
            <a:pPr lvl="0"/>
            <a:endParaRPr lang="fr-FR" sz="1600" dirty="0" smtClean="0">
              <a:solidFill>
                <a:prstClr val="black"/>
              </a:solidFill>
            </a:endParaRPr>
          </a:p>
          <a:p>
            <a:pPr lvl="0"/>
            <a:r>
              <a:rPr lang="fr-FR" sz="1600" dirty="0" smtClean="0">
                <a:solidFill>
                  <a:prstClr val="black"/>
                </a:solidFill>
              </a:rPr>
              <a:t>Ils sont conditionnés à raison de un ou deux par paillette, afin de maîtriser au mieux le nombre d'embryons transférés après décongélation. </a:t>
            </a:r>
            <a:br>
              <a:rPr lang="fr-FR" sz="1600" dirty="0" smtClean="0">
                <a:solidFill>
                  <a:prstClr val="black"/>
                </a:solidFill>
              </a:rPr>
            </a:br>
            <a:endParaRPr lang="fr-FR" dirty="0"/>
          </a:p>
        </p:txBody>
      </p:sp>
      <p:pic>
        <p:nvPicPr>
          <p:cNvPr id="5" name="Picture 4" descr="http://www.fivfrance.com/image_embryons/image_ovo8C.jpg"/>
          <p:cNvPicPr>
            <a:picLocks noChangeAspect="1" noChangeArrowheads="1"/>
          </p:cNvPicPr>
          <p:nvPr/>
        </p:nvPicPr>
        <p:blipFill>
          <a:blip r:embed="rId3" cstate="print"/>
          <a:srcRect/>
          <a:stretch>
            <a:fillRect/>
          </a:stretch>
        </p:blipFill>
        <p:spPr bwMode="auto">
          <a:xfrm>
            <a:off x="6444208" y="3356992"/>
            <a:ext cx="2160240" cy="2160240"/>
          </a:xfrm>
          <a:prstGeom prst="rect">
            <a:avLst/>
          </a:prstGeom>
          <a:noFill/>
        </p:spPr>
      </p:pic>
      <p:sp>
        <p:nvSpPr>
          <p:cNvPr id="6" name="Rectangle 5"/>
          <p:cNvSpPr/>
          <p:nvPr/>
        </p:nvSpPr>
        <p:spPr>
          <a:xfrm>
            <a:off x="6732240" y="5733256"/>
            <a:ext cx="2016224" cy="461665"/>
          </a:xfrm>
          <a:prstGeom prst="rect">
            <a:avLst/>
          </a:prstGeom>
        </p:spPr>
        <p:txBody>
          <a:bodyPr wrap="square">
            <a:spAutoFit/>
          </a:bodyPr>
          <a:lstStyle/>
          <a:p>
            <a:r>
              <a:rPr lang="fr-FR" sz="1200" b="1" dirty="0" smtClean="0"/>
              <a:t>Embryon frais 8 blastomères</a:t>
            </a:r>
            <a:br>
              <a:rPr lang="fr-FR" sz="1200" b="1" dirty="0" smtClean="0"/>
            </a:br>
            <a:r>
              <a:rPr lang="fr-FR" sz="1200" b="1" dirty="0" smtClean="0"/>
              <a:t>(apte à la congélation)</a:t>
            </a:r>
            <a:endParaRPr lang="fr-FR"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5544616" cy="1384995"/>
          </a:xfrm>
          <a:prstGeom prst="rect">
            <a:avLst/>
          </a:prstGeom>
        </p:spPr>
        <p:txBody>
          <a:bodyPr wrap="square">
            <a:spAutoFit/>
          </a:bodyPr>
          <a:lstStyle/>
          <a:p>
            <a:r>
              <a:rPr lang="fr-FR" sz="2800" b="1" dirty="0" smtClean="0">
                <a:solidFill>
                  <a:srgbClr val="FF0000"/>
                </a:solidFill>
              </a:rPr>
              <a:t>Le développement embryonnaire</a:t>
            </a:r>
          </a:p>
          <a:p>
            <a:endParaRPr lang="fr-FR" sz="1400" b="1" dirty="0" smtClean="0">
              <a:solidFill>
                <a:srgbClr val="FF0000"/>
              </a:solidFill>
            </a:endParaRPr>
          </a:p>
          <a:p>
            <a:r>
              <a:rPr lang="fr-FR" sz="1400" dirty="0" smtClean="0"/>
              <a:t>La cellule - oeuf va se diviser au rythme d’environ une division toutes les 10 heures. On va donc avoir un embryon à 4, puis 8, 16 cellules, etc.</a:t>
            </a:r>
          </a:p>
          <a:p>
            <a:r>
              <a:rPr lang="fr-FR" sz="1400" dirty="0" smtClean="0"/>
              <a:t> Au stade 16 cellules, l’embryon est appelé </a:t>
            </a:r>
            <a:r>
              <a:rPr lang="fr-FR" sz="1400" b="1" dirty="0" smtClean="0"/>
              <a:t>morula</a:t>
            </a:r>
            <a:r>
              <a:rPr lang="fr-FR" sz="1400" dirty="0" smtClean="0"/>
              <a:t> (petite mûre).</a:t>
            </a:r>
            <a:endParaRPr lang="fr-FR" sz="1400" dirty="0"/>
          </a:p>
        </p:txBody>
      </p:sp>
      <p:pic>
        <p:nvPicPr>
          <p:cNvPr id="2050" name="Picture 2" descr="PNG - 175 ko"/>
          <p:cNvPicPr>
            <a:picLocks noChangeAspect="1" noChangeArrowheads="1"/>
          </p:cNvPicPr>
          <p:nvPr/>
        </p:nvPicPr>
        <p:blipFill>
          <a:blip r:embed="rId3" cstate="print"/>
          <a:srcRect/>
          <a:stretch>
            <a:fillRect/>
          </a:stretch>
        </p:blipFill>
        <p:spPr bwMode="auto">
          <a:xfrm>
            <a:off x="6660232" y="188640"/>
            <a:ext cx="1809750" cy="1962150"/>
          </a:xfrm>
          <a:prstGeom prst="rect">
            <a:avLst/>
          </a:prstGeom>
          <a:noFill/>
        </p:spPr>
      </p:pic>
      <p:sp>
        <p:nvSpPr>
          <p:cNvPr id="2051" name="Rectangle 3"/>
          <p:cNvSpPr>
            <a:spLocks noChangeArrowheads="1"/>
          </p:cNvSpPr>
          <p:nvPr/>
        </p:nvSpPr>
        <p:spPr bwMode="auto">
          <a:xfrm>
            <a:off x="6876256" y="1916832"/>
            <a:ext cx="14401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cs typeface="Arial" pitchFamily="34" charset="0"/>
              </a:rPr>
              <a:t>Morula (3ème jour)</a:t>
            </a:r>
            <a:endParaRPr kumimoji="0" lang="fr-FR"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79512" y="2492896"/>
            <a:ext cx="8784976" cy="1169551"/>
          </a:xfrm>
          <a:prstGeom prst="rect">
            <a:avLst/>
          </a:prstGeom>
        </p:spPr>
        <p:txBody>
          <a:bodyPr wrap="square">
            <a:spAutoFit/>
          </a:bodyPr>
          <a:lstStyle/>
          <a:p>
            <a:r>
              <a:rPr lang="fr-FR" sz="1400" dirty="0" smtClean="0"/>
              <a:t>A 64 cellules, une cavité liquidienne se creuse au sein de l’embryon qui est alors appelé </a:t>
            </a:r>
            <a:r>
              <a:rPr lang="fr-FR" sz="1400" b="1" dirty="0" smtClean="0"/>
              <a:t>blastocyste</a:t>
            </a:r>
            <a:r>
              <a:rPr lang="fr-FR" sz="1400" dirty="0" smtClean="0"/>
              <a:t>. </a:t>
            </a:r>
          </a:p>
          <a:p>
            <a:r>
              <a:rPr lang="fr-FR" sz="1400" dirty="0" smtClean="0"/>
              <a:t>A ce stade, l’embryon est formé de 2 types de cellules : les cellules de la périphérie ou cellules du trophoblaste qui donneront les annexes de l’embryon (placenta) et les cellules de la masse cellulaire interne qui donneront l’embryon lui-même. Jusque là, l’embryon est resté dans la zone pellucide et sa taille n’a pas bougé ; c’est la taille des cellules qui a diminué.</a:t>
            </a:r>
            <a:endParaRPr lang="fr-FR" sz="1400" dirty="0"/>
          </a:p>
        </p:txBody>
      </p:sp>
      <p:pic>
        <p:nvPicPr>
          <p:cNvPr id="2053" name="Picture 5" descr="JPEG - 40.7 ko"/>
          <p:cNvPicPr>
            <a:picLocks noChangeAspect="1" noChangeArrowheads="1"/>
          </p:cNvPicPr>
          <p:nvPr/>
        </p:nvPicPr>
        <p:blipFill>
          <a:blip r:embed="rId4" cstate="print"/>
          <a:srcRect/>
          <a:stretch>
            <a:fillRect/>
          </a:stretch>
        </p:blipFill>
        <p:spPr bwMode="auto">
          <a:xfrm>
            <a:off x="1259632" y="3861048"/>
            <a:ext cx="6932254" cy="2376264"/>
          </a:xfrm>
          <a:prstGeom prst="rect">
            <a:avLst/>
          </a:prstGeom>
          <a:noFill/>
        </p:spPr>
      </p:pic>
      <p:sp>
        <p:nvSpPr>
          <p:cNvPr id="8" name="Rectangle 7"/>
          <p:cNvSpPr/>
          <p:nvPr/>
        </p:nvSpPr>
        <p:spPr>
          <a:xfrm>
            <a:off x="3347864" y="6381328"/>
            <a:ext cx="1686937" cy="276999"/>
          </a:xfrm>
          <a:prstGeom prst="rect">
            <a:avLst/>
          </a:prstGeom>
        </p:spPr>
        <p:txBody>
          <a:bodyPr wrap="none">
            <a:spAutoFit/>
          </a:bodyPr>
          <a:lstStyle/>
          <a:p>
            <a:pPr lvl="0" eaLnBrk="0" fontAlgn="base" hangingPunct="0">
              <a:spcBef>
                <a:spcPct val="0"/>
              </a:spcBef>
              <a:spcAft>
                <a:spcPct val="0"/>
              </a:spcAft>
            </a:pPr>
            <a:r>
              <a:rPr lang="fr-FR" sz="1200" b="1" dirty="0" smtClean="0">
                <a:cs typeface="Arial" pitchFamily="34" charset="0"/>
              </a:rPr>
              <a:t>Blastocyste (4ème jour)</a:t>
            </a:r>
            <a:endParaRPr lang="fr-FR" sz="1200" dirty="0" smtClean="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892480" cy="2339102"/>
          </a:xfrm>
          <a:prstGeom prst="rect">
            <a:avLst/>
          </a:prstGeom>
        </p:spPr>
        <p:txBody>
          <a:bodyPr wrap="square">
            <a:spAutoFit/>
          </a:bodyPr>
          <a:lstStyle/>
          <a:p>
            <a:r>
              <a:rPr lang="fr-FR" b="1" dirty="0" smtClean="0">
                <a:solidFill>
                  <a:srgbClr val="FF0000"/>
                </a:solidFill>
              </a:rPr>
              <a:t>Transfert d'embryons cryopréservés </a:t>
            </a:r>
          </a:p>
          <a:p>
            <a:r>
              <a:rPr lang="fr-FR" sz="1600" dirty="0" smtClean="0"/>
              <a:t>Le transfert des embryons s'effectue après leur décongélation, si celle-ci s'est bien passée. </a:t>
            </a:r>
          </a:p>
          <a:p>
            <a:r>
              <a:rPr lang="fr-FR" sz="1600" dirty="0" smtClean="0"/>
              <a:t>En effet un certain nombre d'entre eux peuvent se lyser (éclatement des cellules) complètement ou partiellement à la décongélation.</a:t>
            </a:r>
          </a:p>
          <a:p>
            <a:r>
              <a:rPr lang="fr-FR" sz="1600" dirty="0" smtClean="0"/>
              <a:t/>
            </a:r>
            <a:br>
              <a:rPr lang="fr-FR" sz="1600" dirty="0" smtClean="0"/>
            </a:br>
            <a:r>
              <a:rPr lang="fr-FR" sz="1600" dirty="0" smtClean="0"/>
              <a:t>Un embryon qui dispose d'au moins 50% de ses cellules (blastomères) intactes est transférable, après décongélation.</a:t>
            </a:r>
          </a:p>
          <a:p>
            <a:r>
              <a:rPr lang="fr-FR" sz="1600" dirty="0" smtClean="0"/>
              <a:t/>
            </a:r>
            <a:br>
              <a:rPr lang="fr-FR" sz="1600" dirty="0" smtClean="0"/>
            </a:br>
            <a:endParaRPr lang="fr-FR" sz="1600" dirty="0"/>
          </a:p>
        </p:txBody>
      </p:sp>
      <p:pic>
        <p:nvPicPr>
          <p:cNvPr id="70661" name="Picture 5" descr="http://www.fivfrance.com/image_embryons/image_emb_T6.jpg"/>
          <p:cNvPicPr>
            <a:picLocks noChangeAspect="1" noChangeArrowheads="1"/>
          </p:cNvPicPr>
          <p:nvPr/>
        </p:nvPicPr>
        <p:blipFill>
          <a:blip r:embed="rId3" cstate="print"/>
          <a:srcRect/>
          <a:stretch>
            <a:fillRect/>
          </a:stretch>
        </p:blipFill>
        <p:spPr bwMode="auto">
          <a:xfrm>
            <a:off x="2195736" y="2276872"/>
            <a:ext cx="1944216" cy="1944216"/>
          </a:xfrm>
          <a:prstGeom prst="rect">
            <a:avLst/>
          </a:prstGeom>
          <a:noFill/>
        </p:spPr>
      </p:pic>
      <p:pic>
        <p:nvPicPr>
          <p:cNvPr id="70662" name="Picture 6" descr="http://www.fivfrance.com/image_embryons/image_emb_T1.jpg"/>
          <p:cNvPicPr>
            <a:picLocks noChangeAspect="1" noChangeArrowheads="1"/>
          </p:cNvPicPr>
          <p:nvPr/>
        </p:nvPicPr>
        <p:blipFill>
          <a:blip r:embed="rId4" cstate="print"/>
          <a:srcRect/>
          <a:stretch>
            <a:fillRect/>
          </a:stretch>
        </p:blipFill>
        <p:spPr bwMode="auto">
          <a:xfrm>
            <a:off x="6444208" y="2276872"/>
            <a:ext cx="2016224" cy="2016224"/>
          </a:xfrm>
          <a:prstGeom prst="rect">
            <a:avLst/>
          </a:prstGeom>
          <a:noFill/>
        </p:spPr>
      </p:pic>
      <p:sp>
        <p:nvSpPr>
          <p:cNvPr id="12" name="Rectangle 11"/>
          <p:cNvSpPr/>
          <p:nvPr/>
        </p:nvSpPr>
        <p:spPr>
          <a:xfrm>
            <a:off x="323528" y="3284984"/>
            <a:ext cx="2016224" cy="954107"/>
          </a:xfrm>
          <a:prstGeom prst="rect">
            <a:avLst/>
          </a:prstGeom>
        </p:spPr>
        <p:txBody>
          <a:bodyPr wrap="square">
            <a:spAutoFit/>
          </a:bodyPr>
          <a:lstStyle/>
          <a:p>
            <a:r>
              <a:rPr lang="fr-FR" sz="1400" b="1" dirty="0" smtClean="0"/>
              <a:t>Embryon décongelé</a:t>
            </a:r>
            <a:br>
              <a:rPr lang="fr-FR" sz="1400" b="1" dirty="0" smtClean="0"/>
            </a:br>
            <a:r>
              <a:rPr lang="fr-FR" sz="1400" b="1" dirty="0" smtClean="0"/>
              <a:t>avec 6 blastomères </a:t>
            </a:r>
          </a:p>
          <a:p>
            <a:r>
              <a:rPr lang="fr-FR" sz="1400" b="1" dirty="0" smtClean="0"/>
              <a:t>intacts sur 8</a:t>
            </a:r>
            <a:br>
              <a:rPr lang="fr-FR" sz="1400" b="1" dirty="0" smtClean="0"/>
            </a:br>
            <a:r>
              <a:rPr lang="fr-FR" sz="1400" b="1" dirty="0" smtClean="0"/>
              <a:t>(transférable)</a:t>
            </a:r>
            <a:endParaRPr lang="fr-FR" sz="1400" b="1" dirty="0"/>
          </a:p>
        </p:txBody>
      </p:sp>
      <p:sp>
        <p:nvSpPr>
          <p:cNvPr id="13" name="Rectangle 12"/>
          <p:cNvSpPr/>
          <p:nvPr/>
        </p:nvSpPr>
        <p:spPr>
          <a:xfrm>
            <a:off x="4572000" y="3284984"/>
            <a:ext cx="1800200" cy="954107"/>
          </a:xfrm>
          <a:prstGeom prst="rect">
            <a:avLst/>
          </a:prstGeom>
        </p:spPr>
        <p:txBody>
          <a:bodyPr wrap="square">
            <a:spAutoFit/>
          </a:bodyPr>
          <a:lstStyle/>
          <a:p>
            <a:r>
              <a:rPr lang="fr-FR" sz="1400" b="1" dirty="0" smtClean="0"/>
              <a:t>Embryon décongelé</a:t>
            </a:r>
            <a:br>
              <a:rPr lang="fr-FR" sz="1400" b="1" dirty="0" smtClean="0"/>
            </a:br>
            <a:r>
              <a:rPr lang="fr-FR" sz="1400" b="1" dirty="0" smtClean="0"/>
              <a:t>avec 1 blastomère</a:t>
            </a:r>
          </a:p>
          <a:p>
            <a:r>
              <a:rPr lang="fr-FR" sz="1400" b="1" dirty="0" smtClean="0"/>
              <a:t> intact sur 8</a:t>
            </a:r>
            <a:br>
              <a:rPr lang="fr-FR" sz="1400" b="1" dirty="0" smtClean="0"/>
            </a:br>
            <a:r>
              <a:rPr lang="fr-FR" sz="1400" b="1" dirty="0" smtClean="0"/>
              <a:t>(non transférable)</a:t>
            </a:r>
            <a:endParaRPr lang="fr-FR" sz="1400" b="1" dirty="0"/>
          </a:p>
        </p:txBody>
      </p:sp>
      <p:sp>
        <p:nvSpPr>
          <p:cNvPr id="15" name="Rectangle 14"/>
          <p:cNvSpPr/>
          <p:nvPr/>
        </p:nvSpPr>
        <p:spPr>
          <a:xfrm>
            <a:off x="251520" y="4509120"/>
            <a:ext cx="8568952" cy="2062103"/>
          </a:xfrm>
          <a:prstGeom prst="rect">
            <a:avLst/>
          </a:prstGeom>
        </p:spPr>
        <p:txBody>
          <a:bodyPr wrap="square">
            <a:spAutoFit/>
          </a:bodyPr>
          <a:lstStyle/>
          <a:p>
            <a:r>
              <a:rPr lang="fr-FR" sz="1600" dirty="0" smtClean="0"/>
              <a:t>Un embryon qui a repris son évolution normale en milieu de culture pendant 12 à 24 heures a des chances réelles d'implantation même si elles sont un peu plus faibles que celles d'un embryon frais.</a:t>
            </a:r>
          </a:p>
          <a:p>
            <a:endParaRPr lang="fr-FR" sz="1600" dirty="0" smtClean="0"/>
          </a:p>
          <a:p>
            <a:r>
              <a:rPr lang="fr-FR" sz="1600" dirty="0" smtClean="0">
                <a:solidFill>
                  <a:srgbClr val="333333"/>
                </a:solidFill>
                <a:cs typeface="Arial" pitchFamily="34" charset="0"/>
              </a:rPr>
              <a:t>Un examen de l'endomètre est effectué par le clinicien qui pourra alors, en fonction des résultats de ce bilan, opter pour un transfert synchronisé avec un cycle spontané ou pour un </a:t>
            </a:r>
            <a:r>
              <a:rPr lang="fr-FR" sz="1600" dirty="0" smtClean="0"/>
              <a:t>traitement de pré-transfert, cycle stimulé ou artificiel. </a:t>
            </a:r>
            <a:r>
              <a:rPr lang="fr-FR" sz="1600" dirty="0" smtClean="0">
                <a:solidFill>
                  <a:srgbClr val="333333"/>
                </a:solidFill>
                <a:cs typeface="Arial" pitchFamily="34" charset="0"/>
              </a:rPr>
              <a:t/>
            </a:r>
            <a:br>
              <a:rPr lang="fr-FR" sz="1600" dirty="0" smtClean="0">
                <a:solidFill>
                  <a:srgbClr val="333333"/>
                </a:solidFill>
                <a:cs typeface="Arial" pitchFamily="34" charset="0"/>
              </a:rPr>
            </a:br>
            <a:r>
              <a:rPr lang="fr-FR" sz="1600" dirty="0" smtClean="0">
                <a:solidFill>
                  <a:srgbClr val="333333"/>
                </a:solidFill>
                <a:cs typeface="Arial" pitchFamily="34" charset="0"/>
              </a:rPr>
              <a:t>Le transfert s'effectuera généralement trois à cinq jours après l’ovulation en fonction de l'âge des embryons.</a:t>
            </a:r>
            <a:endParaRPr lang="fr-FR"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964488" cy="6986528"/>
          </a:xfrm>
          <a:prstGeom prst="rect">
            <a:avLst/>
          </a:prstGeom>
        </p:spPr>
        <p:txBody>
          <a:bodyPr wrap="square">
            <a:spAutoFit/>
          </a:bodyPr>
          <a:lstStyle/>
          <a:p>
            <a:r>
              <a:rPr lang="fr-FR" sz="2800" b="1" dirty="0" smtClean="0">
                <a:solidFill>
                  <a:srgbClr val="FF0000"/>
                </a:solidFill>
              </a:rPr>
              <a:t>        La vitrification des ovocytes et des embryons</a:t>
            </a:r>
          </a:p>
          <a:p>
            <a:r>
              <a:rPr lang="fr-FR" b="1" dirty="0" smtClean="0"/>
              <a:t/>
            </a:r>
            <a:br>
              <a:rPr lang="fr-FR" b="1" dirty="0" smtClean="0"/>
            </a:br>
            <a:r>
              <a:rPr lang="fr-FR" sz="1600" dirty="0" smtClean="0"/>
              <a:t>Ce procédé, autorisé depuis le 27 janvier 2011</a:t>
            </a:r>
            <a:r>
              <a:rPr lang="fr-FR" sz="1600" b="1" dirty="0" smtClean="0"/>
              <a:t>, </a:t>
            </a:r>
            <a:r>
              <a:rPr lang="fr-FR" sz="1600" dirty="0" smtClean="0"/>
              <a:t>utilisée avec succès dans de nombreux pays (Japon, Canada, Allemagne, Espagne, Italie, Belgique) n'était pas autorisé en France. </a:t>
            </a:r>
          </a:p>
          <a:p>
            <a:r>
              <a:rPr lang="fr-FR" sz="1600" dirty="0" smtClean="0"/>
              <a:t>Les ovocytes humains ont une forte teneur en eau et les méthodes de congélation classiques entrainent la formation de cristaux à l’intérieur des cellules, leur causant des dommages irréparables. </a:t>
            </a:r>
          </a:p>
          <a:p>
            <a:r>
              <a:rPr lang="fr-FR" sz="1600" dirty="0" smtClean="0"/>
              <a:t>La «vitrification» est un procédé qui consiste à les congeler de manière ultrarapide sans formation de cristaux de glace. </a:t>
            </a:r>
          </a:p>
          <a:p>
            <a:r>
              <a:rPr lang="fr-FR" sz="1600" dirty="0" smtClean="0"/>
              <a:t>Ils sont placés dans de petits volumes à forte concentration de cryoprotecteurs pendant un court moment pour éviter la rupture des membranes cellulaires et sont ensuite brutalement refroidis: l'eau intra cellulaire gèle immédiatement et les cristaux n’ont pas le temps de se former. </a:t>
            </a:r>
          </a:p>
          <a:p>
            <a:r>
              <a:rPr lang="fr-FR" sz="1600" dirty="0" smtClean="0"/>
              <a:t>Lors de la congélation lente, la vitesse de refroidissement est d'environ 0,3 ° C par minute alors qu’en utilisant la méthode de vitrification, la vitesse est de plus de 20.000 ° C par minute. </a:t>
            </a:r>
          </a:p>
          <a:p>
            <a:r>
              <a:rPr lang="fr-FR" sz="1600" dirty="0" smtClean="0"/>
              <a:t>Après la vitrification, les ovocytes et les embryons sont stockés dans de l'azote liquide jusqu'à ce qu’ils soient décongelés pour être utilisés. </a:t>
            </a:r>
          </a:p>
          <a:p>
            <a:r>
              <a:rPr lang="fr-FR" sz="1600" dirty="0" smtClean="0"/>
              <a:t>Par ailleurs, la vitrification offre à ces cellules sensibles une protection contre les virus et les maladies, mais aussi l'assurance de leur viabilité jusqu'au moment de la décongélation.</a:t>
            </a:r>
          </a:p>
          <a:p>
            <a:r>
              <a:rPr lang="fr-FR" sz="1600" dirty="0" smtClean="0"/>
              <a:t>En 2009, les taux de survie et de fécondation après une congélation lente, étaient de 70 à 80 % ; on observait environ cinq implantations et 1,2 naissance pour 100 ovocytes décongelés. </a:t>
            </a:r>
          </a:p>
          <a:p>
            <a:r>
              <a:rPr lang="fr-FR" sz="1600" dirty="0" smtClean="0"/>
              <a:t>Après vitrification, la survie et les taux de fécondation étaient de l’ordre de 90 % ; on observait environ 11 implantations et 1,8 naissance pour 100 ovocytes décongelés. </a:t>
            </a:r>
          </a:p>
          <a:p>
            <a:r>
              <a:rPr lang="fr-FR" sz="1600" dirty="0" smtClean="0"/>
              <a:t>Le pronostic obstétrical et pédiatrique de ces grossesses est rassurant. Il n’a pas été observé d’augmentation du risque d’anomalie congénitale. </a:t>
            </a:r>
          </a:p>
          <a:p>
            <a:r>
              <a:rPr lang="fr-FR" sz="1600" dirty="0" smtClean="0"/>
              <a:t>La toxicité des cryoprotecteurs utilisés et l’exigence de haute qualification du personnel sont peut être les seuls éléments négatifs de cette technique.</a:t>
            </a:r>
          </a:p>
          <a:p>
            <a:endParaRPr lang="fr-FR" sz="1600" dirty="0" smtClean="0"/>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636912"/>
            <a:ext cx="7920880" cy="830997"/>
          </a:xfrm>
          <a:prstGeom prst="rect">
            <a:avLst/>
          </a:prstGeom>
          <a:noFill/>
        </p:spPr>
        <p:txBody>
          <a:bodyPr wrap="square" rtlCol="0">
            <a:spAutoFit/>
          </a:bodyPr>
          <a:lstStyle/>
          <a:p>
            <a:r>
              <a:rPr lang="fr-FR" sz="4800" dirty="0" smtClean="0"/>
              <a:t>E - Les dons</a:t>
            </a:r>
            <a:endParaRPr lang="fr-FR" sz="4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568952" cy="6617196"/>
          </a:xfrm>
          <a:prstGeom prst="rect">
            <a:avLst/>
          </a:prstGeom>
        </p:spPr>
        <p:txBody>
          <a:bodyPr wrap="square">
            <a:spAutoFit/>
          </a:bodyPr>
          <a:lstStyle/>
          <a:p>
            <a:r>
              <a:rPr lang="fr-FR" sz="2800" b="1" dirty="0" smtClean="0">
                <a:solidFill>
                  <a:srgbClr val="FF0000"/>
                </a:solidFill>
                <a:cs typeface="Arial" pitchFamily="34" charset="0"/>
              </a:rPr>
              <a:t>                      Don de gamètes et d’embryons</a:t>
            </a:r>
          </a:p>
          <a:p>
            <a:endParaRPr lang="fr-FR" sz="2800" b="1" dirty="0" smtClean="0">
              <a:solidFill>
                <a:srgbClr val="FF0000"/>
              </a:solidFill>
              <a:cs typeface="Arial" pitchFamily="34" charset="0"/>
            </a:endParaRPr>
          </a:p>
          <a:p>
            <a:r>
              <a:rPr lang="fr-FR" sz="1600" dirty="0" smtClean="0"/>
              <a:t>Lorsqu’aucune de ces nombreuses techniques ne permet à un couple de concevoir un enfant, il peut avoir recours à un don de gamètes (ovocytes, spermatozoïdes) ou même d’embryons. </a:t>
            </a:r>
          </a:p>
          <a:p>
            <a:r>
              <a:rPr lang="fr-FR" sz="1600" dirty="0" smtClean="0"/>
              <a:t>Ces dons sont, en France, très strictement réglementés.</a:t>
            </a:r>
          </a:p>
          <a:p>
            <a:pPr lvl="0" eaLnBrk="0" fontAlgn="t" hangingPunct="0">
              <a:spcBef>
                <a:spcPct val="0"/>
              </a:spcBef>
              <a:spcAft>
                <a:spcPct val="0"/>
              </a:spcAft>
            </a:pPr>
            <a:r>
              <a:rPr lang="fr-FR" sz="1600" dirty="0" smtClean="0">
                <a:solidFill>
                  <a:srgbClr val="000000"/>
                </a:solidFill>
                <a:cs typeface="Arial" pitchFamily="34" charset="0"/>
              </a:rPr>
              <a:t>L’utilisation de</a:t>
            </a:r>
            <a:r>
              <a:rPr lang="fr-FR" sz="1600" dirty="0" smtClean="0">
                <a:cs typeface="Arial" pitchFamily="34" charset="0"/>
              </a:rPr>
              <a:t> gamètes </a:t>
            </a:r>
            <a:r>
              <a:rPr lang="fr-FR" sz="1600" dirty="0" smtClean="0">
                <a:solidFill>
                  <a:srgbClr val="000000"/>
                </a:solidFill>
                <a:cs typeface="Arial" pitchFamily="34" charset="0"/>
              </a:rPr>
              <a:t>ou d’embryons de donneurs est, en France, strictement limitée à des raisons médicales : </a:t>
            </a:r>
            <a:br>
              <a:rPr lang="fr-FR" sz="1600" dirty="0" smtClean="0">
                <a:solidFill>
                  <a:srgbClr val="000000"/>
                </a:solidFill>
                <a:cs typeface="Arial" pitchFamily="34" charset="0"/>
              </a:rPr>
            </a:br>
            <a:r>
              <a:rPr lang="fr-FR" sz="1600" dirty="0" smtClean="0">
                <a:solidFill>
                  <a:srgbClr val="000000"/>
                </a:solidFill>
                <a:cs typeface="Arial" pitchFamily="34" charset="0"/>
              </a:rPr>
              <a:t>  -  Lorsque les ovaires de la femme ne contiennent pas d’ovocytes ou lorsque les testicules ne produisent pas de spermatozoïdes et donc que les techniques d’AMP ne peuvent être réalisées avec les gamètes du couple. Dans ces cas, la seule possibilité est le recours à un don d’ovocytes ou de spermatozoïdes. Si il y a à la fois un défaut d’ovocytes et de spermatozoïdes, le recours à un don d’embryon peut avoir lieu. </a:t>
            </a:r>
            <a:br>
              <a:rPr lang="fr-FR" sz="1600" dirty="0" smtClean="0">
                <a:solidFill>
                  <a:srgbClr val="000000"/>
                </a:solidFill>
                <a:cs typeface="Arial" pitchFamily="34" charset="0"/>
              </a:rPr>
            </a:br>
            <a:r>
              <a:rPr lang="fr-FR" sz="1600" dirty="0" smtClean="0">
                <a:solidFill>
                  <a:srgbClr val="000000"/>
                </a:solidFill>
                <a:cs typeface="Arial" pitchFamily="34" charset="0"/>
              </a:rPr>
              <a:t>  -  Lorsque l’un ou l’autre des deux conjoints est porteur d’une maladie grave qui risque d’être transmise à l’enfant.</a:t>
            </a:r>
          </a:p>
          <a:p>
            <a:pPr lvl="0" eaLnBrk="0" fontAlgn="base" hangingPunct="0">
              <a:spcBef>
                <a:spcPct val="0"/>
              </a:spcBef>
              <a:spcAft>
                <a:spcPct val="0"/>
              </a:spcAft>
            </a:pPr>
            <a:r>
              <a:rPr lang="fr-FR" sz="1600" dirty="0" smtClean="0">
                <a:solidFill>
                  <a:srgbClr val="000000"/>
                </a:solidFill>
                <a:cs typeface="Arial" pitchFamily="34" charset="0"/>
              </a:rPr>
              <a:t>Il s’agit donc de cas extrêmes où aucune autre technique n’est raisonnablement envisageable.</a:t>
            </a:r>
          </a:p>
          <a:p>
            <a:pPr lvl="0" eaLnBrk="0" fontAlgn="base" hangingPunct="0">
              <a:spcBef>
                <a:spcPct val="0"/>
              </a:spcBef>
              <a:spcAft>
                <a:spcPct val="0"/>
              </a:spcAft>
            </a:pPr>
            <a:r>
              <a:rPr lang="fr-FR" sz="1600" dirty="0" smtClean="0">
                <a:solidFill>
                  <a:srgbClr val="000000"/>
                </a:solidFill>
                <a:cs typeface="Arial" pitchFamily="34" charset="0"/>
              </a:rPr>
              <a:t>Le don est soumis à un certain nombre de règles éthiques, légales et sanitaires</a:t>
            </a:r>
          </a:p>
          <a:p>
            <a:pPr lvl="0" eaLnBrk="0" fontAlgn="base" hangingPunct="0">
              <a:spcBef>
                <a:spcPct val="0"/>
              </a:spcBef>
              <a:spcAft>
                <a:spcPct val="0"/>
              </a:spcAft>
            </a:pPr>
            <a:endParaRPr lang="fr-FR" sz="1600" b="1" dirty="0" smtClean="0">
              <a:solidFill>
                <a:srgbClr val="000000"/>
              </a:solidFill>
              <a:cs typeface="Arial" pitchFamily="34" charset="0"/>
            </a:endParaRPr>
          </a:p>
          <a:p>
            <a:pPr lvl="0" eaLnBrk="0" fontAlgn="base" hangingPunct="0">
              <a:spcBef>
                <a:spcPct val="0"/>
              </a:spcBef>
              <a:spcAft>
                <a:spcPct val="0"/>
              </a:spcAft>
            </a:pPr>
            <a:r>
              <a:rPr lang="fr-FR" b="1" dirty="0" smtClean="0">
                <a:solidFill>
                  <a:srgbClr val="FF0000"/>
                </a:solidFill>
                <a:cs typeface="Arial" pitchFamily="34" charset="0"/>
              </a:rPr>
              <a:t>Bénévolat et gratuité</a:t>
            </a:r>
          </a:p>
          <a:p>
            <a:pPr lvl="0" eaLnBrk="0" fontAlgn="base" hangingPunct="0">
              <a:spcBef>
                <a:spcPct val="0"/>
              </a:spcBef>
              <a:spcAft>
                <a:spcPct val="0"/>
              </a:spcAft>
            </a:pPr>
            <a:r>
              <a:rPr lang="fr-FR" sz="1600" dirty="0" smtClean="0">
                <a:solidFill>
                  <a:srgbClr val="000000"/>
                </a:solidFill>
                <a:cs typeface="Arial" pitchFamily="34" charset="0"/>
              </a:rPr>
              <a:t>En aucun cas, les donneurs de gamètes ou d’embryons ne peuvent être rémunérés pour le don. Néanmoins, les examens et les traitements nécessaires sont pris en charge par le CHU. </a:t>
            </a:r>
            <a:br>
              <a:rPr lang="fr-FR" sz="1600" dirty="0" smtClean="0">
                <a:solidFill>
                  <a:srgbClr val="000000"/>
                </a:solidFill>
                <a:cs typeface="Arial" pitchFamily="34" charset="0"/>
              </a:rPr>
            </a:br>
            <a:r>
              <a:rPr lang="fr-FR" sz="1600" dirty="0" smtClean="0">
                <a:solidFill>
                  <a:srgbClr val="000000"/>
                </a:solidFill>
                <a:cs typeface="Arial" pitchFamily="34" charset="0"/>
              </a:rPr>
              <a:t>De même, pour les couples receveurs, les gamètes et les embryons sont gratuits, à l’exception des examens et traitements cliniques et biologiques nécessaires (pris en charge à 100% par la sécurité sociale).</a:t>
            </a:r>
          </a:p>
          <a:p>
            <a:pPr lvl="0" eaLnBrk="0" fontAlgn="base" hangingPunct="0">
              <a:spcBef>
                <a:spcPct val="0"/>
              </a:spcBef>
              <a:spcAft>
                <a:spcPct val="0"/>
              </a:spcAft>
            </a:pPr>
            <a:endParaRPr lang="fr-FR" sz="1600" dirty="0" smtClean="0">
              <a:solidFill>
                <a:srgbClr val="000000"/>
              </a:solidFill>
              <a:cs typeface="Arial" pitchFamily="34" charset="0"/>
            </a:endParaRPr>
          </a:p>
          <a:p>
            <a:pPr lvl="0" eaLnBrk="0" fontAlgn="base" hangingPunct="0">
              <a:spcBef>
                <a:spcPct val="0"/>
              </a:spcBef>
              <a:spcAft>
                <a:spcPct val="0"/>
              </a:spcAft>
            </a:pPr>
            <a:endParaRPr lang="fr-FR" sz="16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964488" cy="6463308"/>
          </a:xfrm>
          <a:prstGeom prst="rect">
            <a:avLst/>
          </a:prstGeom>
        </p:spPr>
        <p:txBody>
          <a:bodyPr wrap="square">
            <a:spAutoFit/>
          </a:bodyPr>
          <a:lstStyle/>
          <a:p>
            <a:pPr lvl="0" eaLnBrk="0" fontAlgn="base" hangingPunct="0">
              <a:spcBef>
                <a:spcPct val="0"/>
              </a:spcBef>
              <a:spcAft>
                <a:spcPct val="0"/>
              </a:spcAft>
            </a:pPr>
            <a:r>
              <a:rPr lang="fr-FR" b="1" dirty="0" smtClean="0">
                <a:solidFill>
                  <a:srgbClr val="FF0000"/>
                </a:solidFill>
                <a:cs typeface="Arial" pitchFamily="34" charset="0"/>
              </a:rPr>
              <a:t>Anonymat</a:t>
            </a:r>
          </a:p>
          <a:p>
            <a:pPr lvl="0" eaLnBrk="0" fontAlgn="base" hangingPunct="0">
              <a:spcBef>
                <a:spcPct val="0"/>
              </a:spcBef>
              <a:spcAft>
                <a:spcPct val="0"/>
              </a:spcAft>
            </a:pPr>
            <a:r>
              <a:rPr lang="fr-FR" sz="1600" dirty="0" smtClean="0">
                <a:solidFill>
                  <a:srgbClr val="000000"/>
                </a:solidFill>
                <a:cs typeface="Arial" pitchFamily="34" charset="0"/>
              </a:rPr>
              <a:t>Le don est strictement anonyme. Il y a impossibilité totale (en l’état de la législation) pour les couples donneurs de connaître le devenir de leur don et réciproquement pour les couples receveurs et les enfants issus du don d’avoir accès à l’identité du couple donneur. </a:t>
            </a:r>
            <a:br>
              <a:rPr lang="fr-FR" sz="1600" dirty="0" smtClean="0">
                <a:solidFill>
                  <a:srgbClr val="000000"/>
                </a:solidFill>
                <a:cs typeface="Arial" pitchFamily="34" charset="0"/>
              </a:rPr>
            </a:br>
            <a:r>
              <a:rPr lang="fr-FR" sz="1600" dirty="0" smtClean="0">
                <a:solidFill>
                  <a:srgbClr val="000000"/>
                </a:solidFill>
                <a:cs typeface="Arial" pitchFamily="34" charset="0"/>
              </a:rPr>
              <a:t>En revanche, l’accès à des informations d’ordre médical est possible, sous couvert d’anonymat et sous la responsabilité des médecins ayant pratiqué le don.</a:t>
            </a:r>
          </a:p>
          <a:p>
            <a:pPr lvl="0" eaLnBrk="0" fontAlgn="base" hangingPunct="0">
              <a:spcBef>
                <a:spcPct val="0"/>
              </a:spcBef>
              <a:spcAft>
                <a:spcPct val="0"/>
              </a:spcAft>
            </a:pPr>
            <a:endParaRPr lang="fr-FR" b="1" dirty="0" smtClean="0">
              <a:solidFill>
                <a:srgbClr val="40659B"/>
              </a:solidFill>
              <a:cs typeface="Arial" pitchFamily="34" charset="0"/>
            </a:endParaRPr>
          </a:p>
          <a:p>
            <a:pPr lvl="0" eaLnBrk="0" fontAlgn="base" hangingPunct="0">
              <a:spcBef>
                <a:spcPct val="0"/>
              </a:spcBef>
              <a:spcAft>
                <a:spcPct val="0"/>
              </a:spcAft>
            </a:pPr>
            <a:r>
              <a:rPr lang="fr-FR" b="1" dirty="0" smtClean="0">
                <a:solidFill>
                  <a:srgbClr val="FF0000"/>
                </a:solidFill>
                <a:cs typeface="Arial" pitchFamily="34" charset="0"/>
              </a:rPr>
              <a:t>Don d’un couple à un autre couple</a:t>
            </a:r>
          </a:p>
          <a:p>
            <a:pPr lvl="0" eaLnBrk="0" fontAlgn="base" hangingPunct="0">
              <a:spcBef>
                <a:spcPct val="0"/>
              </a:spcBef>
              <a:spcAft>
                <a:spcPct val="0"/>
              </a:spcAft>
            </a:pPr>
            <a:r>
              <a:rPr lang="fr-FR" sz="1600" dirty="0" smtClean="0">
                <a:solidFill>
                  <a:srgbClr val="000000"/>
                </a:solidFill>
                <a:cs typeface="Arial" pitchFamily="34" charset="0"/>
              </a:rPr>
              <a:t>La loi française impose que les donneurs vivent en couple et qu’ils aient un accord écrit de leur conjoint.</a:t>
            </a:r>
          </a:p>
          <a:p>
            <a:pPr lvl="0" eaLnBrk="0" fontAlgn="base" hangingPunct="0">
              <a:spcBef>
                <a:spcPct val="0"/>
              </a:spcBef>
              <a:spcAft>
                <a:spcPct val="0"/>
              </a:spcAft>
            </a:pPr>
            <a:endParaRPr lang="fr-FR" sz="1600" dirty="0" smtClean="0">
              <a:solidFill>
                <a:srgbClr val="000000"/>
              </a:solidFill>
              <a:cs typeface="Arial" pitchFamily="34" charset="0"/>
            </a:endParaRPr>
          </a:p>
          <a:p>
            <a:r>
              <a:rPr lang="fr-FR" b="1" dirty="0" smtClean="0">
                <a:solidFill>
                  <a:srgbClr val="FF0000"/>
                </a:solidFill>
              </a:rPr>
              <a:t>Respect de règles sanitaires</a:t>
            </a:r>
          </a:p>
          <a:p>
            <a:r>
              <a:rPr lang="fr-FR" sz="1600" dirty="0" smtClean="0"/>
              <a:t>Afin d’éviter la transmission de maladies génétiques ou infectieuses, des examens sont effectués chez les donneurs préalablement au don (consultation génétique, sérologies virales...).</a:t>
            </a:r>
          </a:p>
          <a:p>
            <a:endParaRPr lang="fr-FR" sz="1600" dirty="0" smtClean="0"/>
          </a:p>
          <a:p>
            <a:r>
              <a:rPr lang="fr-FR" b="1" dirty="0" smtClean="0">
                <a:solidFill>
                  <a:srgbClr val="FF0000"/>
                </a:solidFill>
              </a:rPr>
              <a:t>Congélation préalable</a:t>
            </a:r>
          </a:p>
          <a:p>
            <a:r>
              <a:rPr lang="fr-FR" sz="1600" dirty="0" smtClean="0"/>
              <a:t>La loi française impose une quarantaine de six mois pour les gamètes et les embryons avant de pouvoir être donnés. Il y a donc une étape de congélation du sperme et des embryons. Au bout de ces six mois, les donneurs subissent de nouveau des examens à la recherche de contamination virale (hépatites, SIDA ...). En effet la négativité des examens au moment du recueil des gamètes ne met pas à l’abri d’une contamination très récente (délai de positivation). </a:t>
            </a:r>
          </a:p>
          <a:p>
            <a:endParaRPr lang="fr-FR" b="1" dirty="0" smtClean="0">
              <a:solidFill>
                <a:srgbClr val="FF0000"/>
              </a:solidFill>
            </a:endParaRPr>
          </a:p>
          <a:p>
            <a:r>
              <a:rPr lang="fr-FR" b="1" dirty="0" smtClean="0">
                <a:solidFill>
                  <a:srgbClr val="FF0000"/>
                </a:solidFill>
              </a:rPr>
              <a:t>Choix des donneurs</a:t>
            </a:r>
          </a:p>
          <a:p>
            <a:r>
              <a:rPr lang="fr-FR" sz="1600" dirty="0" smtClean="0"/>
              <a:t>S’il est bien évidement impossible de trouver une identité parfaite entre donneurs et receveurs, les équipes pratiquant le don s’efforcent d’apparier le plus possible la couleur de la peau, des cheveux et des yeux, la morphologie ainsi que le groupe sanguin. </a:t>
            </a:r>
            <a:endParaRPr lang="fr-FR"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1582"/>
            <a:ext cx="8784976" cy="6586418"/>
          </a:xfrm>
          <a:prstGeom prst="rect">
            <a:avLst/>
          </a:prstGeom>
        </p:spPr>
        <p:txBody>
          <a:bodyPr wrap="square">
            <a:spAutoFit/>
          </a:bodyPr>
          <a:lstStyle/>
          <a:p>
            <a:r>
              <a:rPr lang="fr-FR" sz="2400" b="1" dirty="0" smtClean="0">
                <a:solidFill>
                  <a:srgbClr val="FF0000"/>
                </a:solidFill>
              </a:rPr>
              <a:t>                                                Don d’Ovocytes</a:t>
            </a:r>
          </a:p>
          <a:p>
            <a:endParaRPr lang="fr-FR" sz="2400" b="1" dirty="0" smtClean="0">
              <a:solidFill>
                <a:srgbClr val="FF0000"/>
              </a:solidFill>
            </a:endParaRPr>
          </a:p>
          <a:p>
            <a:r>
              <a:rPr lang="fr-FR" sz="1600" dirty="0" smtClean="0"/>
              <a:t>Le don d’ovocytes est le don, anonyme et bénévole, de cellules reproductrices féminines d’un couple à un autre. </a:t>
            </a:r>
          </a:p>
          <a:p>
            <a:r>
              <a:rPr lang="fr-FR" sz="1600" dirty="0" smtClean="0"/>
              <a:t>Pour cela, les ovocytes de la femme du couple donneur sont prélevés au niveau des ovaires après traitement de stimulation de l’ovulation (étapes identiques à celles d’une Fécondation In Vitro). </a:t>
            </a:r>
          </a:p>
          <a:p>
            <a:r>
              <a:rPr lang="fr-FR" sz="1600" dirty="0" smtClean="0"/>
              <a:t>Les ovocytes sont ensuite fécondés in vitro par les spermatozoïdes congelés du mari du couple receveur. </a:t>
            </a:r>
          </a:p>
          <a:p>
            <a:r>
              <a:rPr lang="fr-FR" sz="1600" dirty="0" smtClean="0"/>
              <a:t>Les embryons ainsi obtenus sont congelés pendant au moins six mois (afin de vérifier à nouveau les sérologies de la donneuse) puis transférés dans l’utérus de la femme du couple receveur.</a:t>
            </a:r>
          </a:p>
          <a:p>
            <a:r>
              <a:rPr lang="fr-FR" sz="1600" dirty="0" smtClean="0"/>
              <a:t>Les centres pratiquant le don d’ovocytes sont regroupés au sein du Groupe d’Etude du Don d’Ovocytes (GEDO).</a:t>
            </a:r>
          </a:p>
          <a:p>
            <a:endParaRPr lang="fr-FR" sz="1600" dirty="0" smtClean="0"/>
          </a:p>
          <a:p>
            <a:r>
              <a:rPr lang="fr-FR" b="1" dirty="0" smtClean="0">
                <a:solidFill>
                  <a:srgbClr val="FF0000"/>
                </a:solidFill>
              </a:rPr>
              <a:t>A qui s’adresse le don d’ovocytes ?</a:t>
            </a:r>
          </a:p>
          <a:p>
            <a:r>
              <a:rPr lang="fr-FR" sz="1600" dirty="0" smtClean="0"/>
              <a:t>Aux couples dont la femme ne produit plus d’ovocytes fécondables ou qui présente un risque de transmission d’une maladie génétique grave. Ces femmes doivent avoir au maximum 39 ans, ne pas avoir d’enfant vivant et avoir un utérus susceptible d’accueillir une grossesse.</a:t>
            </a:r>
          </a:p>
          <a:p>
            <a:endParaRPr lang="fr-FR" dirty="0" smtClean="0"/>
          </a:p>
          <a:p>
            <a:r>
              <a:rPr lang="fr-FR" b="1" dirty="0" smtClean="0">
                <a:solidFill>
                  <a:srgbClr val="FF0000"/>
                </a:solidFill>
              </a:rPr>
              <a:t>Qui peut donner des ovocytes ?</a:t>
            </a:r>
          </a:p>
          <a:p>
            <a:r>
              <a:rPr lang="fr-FR" sz="1600" dirty="0" smtClean="0"/>
              <a:t>Des femmes vivant en couple, ayant moins de 38 ans et ne présentant aucun facteur de risque. </a:t>
            </a:r>
          </a:p>
          <a:p>
            <a:r>
              <a:rPr lang="fr-FR" sz="1600" dirty="0" smtClean="0"/>
              <a:t>Un bilan clinico-biologique visant à s’assurer du bon fonctionnement ovarien, de l’absence de pathologie transmissible (infectieuse ou génétique) est réalisé avant l’acceptation du don. </a:t>
            </a:r>
          </a:p>
          <a:p>
            <a:r>
              <a:rPr lang="fr-FR" sz="1600" dirty="0" smtClean="0"/>
              <a:t>Le consentement éclairé des deux membres du couple donneur est nécessaire.</a:t>
            </a:r>
          </a:p>
          <a:p>
            <a:endParaRPr lang="fr-FR" sz="1600" dirty="0" smtClean="0"/>
          </a:p>
          <a:p>
            <a:endParaRPr lang="fr-FR"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rot="10800000" flipV="1">
            <a:off x="323528" y="311750"/>
            <a:ext cx="8820472" cy="387798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cs typeface="Arial" pitchFamily="34" charset="0"/>
              </a:rPr>
              <a:t>                                           Le don de Sperme</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Le don de sperme répond aux conditions générales du </a:t>
            </a:r>
            <a:r>
              <a:rPr kumimoji="0" lang="fr-FR" sz="1600" i="0" strike="noStrike" cap="none" normalizeH="0" baseline="0" dirty="0" smtClean="0">
                <a:ln>
                  <a:noFill/>
                </a:ln>
                <a:effectLst/>
                <a:cs typeface="Arial" pitchFamily="34" charset="0"/>
              </a:rPr>
              <a:t>don de gamètes</a:t>
            </a:r>
            <a:r>
              <a:rPr kumimoji="0" lang="fr-FR" sz="1600" b="0" i="0" u="none" strike="noStrike" cap="none" normalizeH="0" baseline="0" dirty="0" smtClean="0">
                <a:ln>
                  <a:noFill/>
                </a:ln>
                <a:solidFill>
                  <a:srgbClr val="000000"/>
                </a:solidFill>
                <a:effectLst/>
                <a:cs typeface="Arial" pitchFamily="34" charset="0"/>
              </a:rPr>
              <a:t>.</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 Les Centres pratiquant le don de sperme sont regroupés au sein de la Fédération des Centres d’Etude et de Conservations des Oeufs et du Sperme (CECOS).</a:t>
            </a:r>
          </a:p>
          <a:p>
            <a:pPr marL="0" marR="0" lvl="0" indent="0" defTabSz="914400" rtl="0" eaLnBrk="0" fontAlgn="t"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40659B"/>
              </a:solidFill>
              <a:effectLst/>
              <a:cs typeface="Arial" pitchFamily="34" charset="0"/>
            </a:endParaRPr>
          </a:p>
          <a:p>
            <a:pPr marL="0" marR="0" lvl="0" indent="0" defTabSz="914400" rtl="0" eaLnBrk="0" fontAlgn="t"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cs typeface="Arial" pitchFamily="34" charset="0"/>
              </a:rPr>
              <a:t>Conditions pour être donneur</a:t>
            </a:r>
          </a:p>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Les donneurs doivent être âgés de moins de 45 ans, vivre en couple et avoir l’accord de leur conjointe.</a:t>
            </a:r>
            <a:endParaRPr kumimoji="0" lang="fr-FR" sz="1600" b="1" i="0" u="none" strike="noStrike" cap="none" normalizeH="0" baseline="0" dirty="0" smtClean="0">
              <a:ln>
                <a:noFill/>
              </a:ln>
              <a:solidFill>
                <a:srgbClr val="40659B"/>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Des examens de sang et de sperme sont pratiqués ainsi que des consultations génétiques et psychologiques.</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dirty="0" smtClean="0">
              <a:ln>
                <a:noFill/>
              </a:ln>
              <a:solidFill>
                <a:srgbClr val="40659B"/>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cs typeface="Arial" pitchFamily="34" charset="0"/>
              </a:rPr>
              <a:t>Utilisation du sperme de donneur</a:t>
            </a:r>
          </a:p>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Le sperme ne peut être utilisé qu’après un délai de congélation de six mois. Un maximum de cinq grossesses est autorisé par donneur.</a:t>
            </a:r>
          </a:p>
          <a:p>
            <a:pPr marL="0" marR="0" lvl="0" indent="0" defTabSz="914400" rtl="0" eaLnBrk="0" fontAlgn="t"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Différentes techniques d’AMP peuvent être utilisées, selon la fertilité de la receveuse : insémination artificielle (IAD)</a:t>
            </a:r>
            <a:r>
              <a:rPr lang="fr-FR" sz="1600" dirty="0" smtClean="0">
                <a:solidFill>
                  <a:srgbClr val="000000"/>
                </a:solidFill>
                <a:cs typeface="Arial" pitchFamily="34" charset="0"/>
              </a:rPr>
              <a:t>, f</a:t>
            </a:r>
            <a:r>
              <a:rPr kumimoji="0" lang="fr-FR" sz="1600" b="0" i="0" u="none" strike="noStrike" cap="none" normalizeH="0" baseline="0" dirty="0" smtClean="0">
                <a:ln>
                  <a:noFill/>
                </a:ln>
                <a:solidFill>
                  <a:srgbClr val="000000"/>
                </a:solidFill>
                <a:effectLst/>
                <a:cs typeface="Arial" pitchFamily="34" charset="0"/>
              </a:rPr>
              <a:t>écondation In Vitro (FIVD)</a:t>
            </a:r>
            <a:r>
              <a:rPr lang="fr-FR" sz="1600" dirty="0" smtClean="0">
                <a:solidFill>
                  <a:srgbClr val="000000"/>
                </a:solidFill>
                <a:cs typeface="Arial" pitchFamily="34" charset="0"/>
              </a:rPr>
              <a:t>,i</a:t>
            </a:r>
            <a:r>
              <a:rPr kumimoji="0" lang="fr-FR" sz="1600" b="0" i="0" u="none" strike="noStrike" cap="none" normalizeH="0" baseline="0" dirty="0" smtClean="0">
                <a:ln>
                  <a:noFill/>
                </a:ln>
                <a:solidFill>
                  <a:srgbClr val="000000"/>
                </a:solidFill>
                <a:effectLst/>
                <a:cs typeface="Arial" pitchFamily="34" charset="0"/>
              </a:rPr>
              <a:t>njection intra-cytoplasmique (ICSI-D)</a:t>
            </a:r>
            <a:endParaRPr kumimoji="0" lang="fr-FR" sz="1600" i="0" strike="noStrike" cap="none" normalizeH="0" baseline="0" dirty="0" smtClean="0">
              <a:ln>
                <a:noFill/>
              </a:ln>
              <a:effectLst/>
              <a:cs typeface="Arial" pitchFamily="34" charset="0"/>
            </a:endParaRPr>
          </a:p>
        </p:txBody>
      </p:sp>
      <p:pic>
        <p:nvPicPr>
          <p:cNvPr id="162818" name="Picture 2" descr="-"/>
          <p:cNvPicPr>
            <a:picLocks noChangeAspect="1" noChangeArrowheads="1"/>
          </p:cNvPicPr>
          <p:nvPr/>
        </p:nvPicPr>
        <p:blipFill>
          <a:blip r:embed="rId3" cstate="print"/>
          <a:srcRect/>
          <a:stretch>
            <a:fillRect/>
          </a:stretch>
        </p:blipFill>
        <p:spPr bwMode="auto">
          <a:xfrm>
            <a:off x="-2997200" y="593725"/>
            <a:ext cx="66675" cy="114300"/>
          </a:xfrm>
          <a:prstGeom prst="rect">
            <a:avLst/>
          </a:prstGeom>
          <a:noFill/>
        </p:spPr>
      </p:pic>
      <p:pic>
        <p:nvPicPr>
          <p:cNvPr id="162819" name="Picture 3" descr="-"/>
          <p:cNvPicPr>
            <a:picLocks noChangeAspect="1" noChangeArrowheads="1"/>
          </p:cNvPicPr>
          <p:nvPr/>
        </p:nvPicPr>
        <p:blipFill>
          <a:blip r:embed="rId3" cstate="print"/>
          <a:srcRect/>
          <a:stretch>
            <a:fillRect/>
          </a:stretch>
        </p:blipFill>
        <p:spPr bwMode="auto">
          <a:xfrm>
            <a:off x="1577975" y="730250"/>
            <a:ext cx="66675" cy="114300"/>
          </a:xfrm>
          <a:prstGeom prst="rect">
            <a:avLst/>
          </a:prstGeom>
          <a:noFill/>
        </p:spPr>
      </p:pic>
      <p:pic>
        <p:nvPicPr>
          <p:cNvPr id="162820" name="Picture 4" descr="-"/>
          <p:cNvPicPr>
            <a:picLocks noChangeAspect="1" noChangeArrowheads="1"/>
          </p:cNvPicPr>
          <p:nvPr/>
        </p:nvPicPr>
        <p:blipFill>
          <a:blip r:embed="rId3" cstate="print"/>
          <a:srcRect/>
          <a:stretch>
            <a:fillRect/>
          </a:stretch>
        </p:blipFill>
        <p:spPr bwMode="auto">
          <a:xfrm>
            <a:off x="971600" y="908720"/>
            <a:ext cx="66675" cy="114300"/>
          </a:xfrm>
          <a:prstGeom prst="rect">
            <a:avLst/>
          </a:prstGeom>
          <a:noFill/>
        </p:spPr>
      </p:pic>
      <p:sp>
        <p:nvSpPr>
          <p:cNvPr id="6" name="Rectangle 5"/>
          <p:cNvSpPr/>
          <p:nvPr/>
        </p:nvSpPr>
        <p:spPr>
          <a:xfrm>
            <a:off x="179512" y="4581128"/>
            <a:ext cx="8712968" cy="2185214"/>
          </a:xfrm>
          <a:prstGeom prst="rect">
            <a:avLst/>
          </a:prstGeom>
        </p:spPr>
        <p:txBody>
          <a:bodyPr wrap="square">
            <a:spAutoFit/>
          </a:bodyPr>
          <a:lstStyle/>
          <a:p>
            <a:r>
              <a:rPr lang="fr-FR" sz="2400" b="1" dirty="0" smtClean="0">
                <a:solidFill>
                  <a:srgbClr val="FF0000"/>
                </a:solidFill>
              </a:rPr>
              <a:t>                                          Le don d’Embryons</a:t>
            </a:r>
          </a:p>
          <a:p>
            <a:r>
              <a:rPr lang="fr-FR" sz="1600" dirty="0" smtClean="0"/>
              <a:t>Pour pouvoir bénéficier d’un don d’embryons, le couple doit réunir à la fois les conditions du don d’ovocytes et celles du don de sperme.</a:t>
            </a:r>
          </a:p>
          <a:p>
            <a:r>
              <a:rPr lang="fr-FR" sz="1600" dirty="0" smtClean="0"/>
              <a:t>Les embryons susceptibles d’être donnés, sont ceux obtenus par Fécondation In Vitro (FIV) et non utilisés par le couple dont ils sont issus. </a:t>
            </a:r>
          </a:p>
          <a:p>
            <a:r>
              <a:rPr lang="fr-FR" sz="1600" dirty="0" smtClean="0"/>
              <a:t>Le don d’embryons est soumis à une réglementation spécifique.</a:t>
            </a:r>
          </a:p>
          <a:p>
            <a:endParaRPr lang="fr-FR" sz="1600" dirty="0" smtClean="0"/>
          </a:p>
          <a:p>
            <a:endParaRPr lang="fr-FR"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780928"/>
            <a:ext cx="7776864" cy="830997"/>
          </a:xfrm>
          <a:prstGeom prst="rect">
            <a:avLst/>
          </a:prstGeom>
          <a:noFill/>
        </p:spPr>
        <p:txBody>
          <a:bodyPr wrap="square" rtlCol="0">
            <a:spAutoFit/>
          </a:bodyPr>
          <a:lstStyle/>
          <a:p>
            <a:r>
              <a:rPr lang="fr-FR" sz="4800" dirty="0" smtClean="0"/>
              <a:t>F - Bilan chiffré des résultats</a:t>
            </a:r>
            <a:endParaRPr lang="fr-FR" sz="4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1519" y="665311"/>
          <a:ext cx="8640960" cy="6192689"/>
        </p:xfrm>
        <a:graphic>
          <a:graphicData uri="http://schemas.openxmlformats.org/drawingml/2006/table">
            <a:tbl>
              <a:tblPr/>
              <a:tblGrid>
                <a:gridCol w="1319579"/>
                <a:gridCol w="734050"/>
                <a:gridCol w="720502"/>
                <a:gridCol w="1045683"/>
                <a:gridCol w="684635"/>
                <a:gridCol w="1023368"/>
                <a:gridCol w="791437"/>
                <a:gridCol w="809539"/>
                <a:gridCol w="792088"/>
                <a:gridCol w="720079"/>
              </a:tblGrid>
              <a:tr h="1143860">
                <a:tc>
                  <a:txBody>
                    <a:bodyPr/>
                    <a:lstStyle/>
                    <a:p>
                      <a:pPr>
                        <a:lnSpc>
                          <a:spcPct val="115000"/>
                        </a:lnSpc>
                        <a:spcAft>
                          <a:spcPts val="1000"/>
                        </a:spcAft>
                      </a:pPr>
                      <a:r>
                        <a:rPr lang="fr-FR" sz="1000" dirty="0">
                          <a:latin typeface="Verdana"/>
                          <a:ea typeface="Calibri"/>
                          <a:cs typeface="Times New Roman"/>
                        </a:rPr>
                        <a:t>Techniques AMP</a:t>
                      </a:r>
                      <a:endParaRPr lang="fr-FR" sz="1000" dirty="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000">
                          <a:latin typeface="Verdana"/>
                          <a:ea typeface="Calibri"/>
                          <a:cs typeface="Times New Roman"/>
                        </a:rPr>
                        <a:t>Tentatives</a:t>
                      </a:r>
                      <a:endParaRPr lang="fr-FR" sz="10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000">
                          <a:latin typeface="Verdana"/>
                          <a:ea typeface="Calibri"/>
                          <a:cs typeface="Times New Roman"/>
                        </a:rPr>
                        <a:t>FC/Gr</a:t>
                      </a:r>
                      <a:endParaRPr lang="fr-FR" sz="10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pPr>
                      <a:r>
                        <a:rPr lang="fr-FR" sz="900" dirty="0">
                          <a:latin typeface="Verdana"/>
                          <a:ea typeface="Times New Roman"/>
                          <a:cs typeface="Times New Roman"/>
                        </a:rPr>
                        <a:t>Accouchements</a:t>
                      </a:r>
                      <a:br>
                        <a:rPr lang="fr-FR" sz="900" dirty="0">
                          <a:latin typeface="Verdana"/>
                          <a:ea typeface="Times New Roman"/>
                          <a:cs typeface="Times New Roman"/>
                        </a:rPr>
                      </a:br>
                      <a:r>
                        <a:rPr lang="fr-FR" sz="900" dirty="0">
                          <a:latin typeface="Verdana"/>
                          <a:ea typeface="Times New Roman"/>
                          <a:cs typeface="Times New Roman"/>
                        </a:rPr>
                        <a:t>et % / tentative</a:t>
                      </a:r>
                    </a:p>
                  </a:txBody>
                  <a:tcPr marL="33455" marR="33455" marT="33455" marB="33455" anchor="ctr">
                    <a:lnL>
                      <a:noFill/>
                    </a:lnL>
                    <a:lnR>
                      <a:noFill/>
                    </a:lnR>
                    <a:lnT>
                      <a:noFill/>
                    </a:lnT>
                    <a:lnB>
                      <a:noFill/>
                    </a:lnB>
                  </a:tcPr>
                </a:tc>
                <a:tc>
                  <a:txBody>
                    <a:bodyPr/>
                    <a:lstStyle/>
                    <a:p>
                      <a:pPr>
                        <a:lnSpc>
                          <a:spcPct val="115000"/>
                        </a:lnSpc>
                        <a:spcAft>
                          <a:spcPts val="1000"/>
                        </a:spcAft>
                      </a:pPr>
                      <a:r>
                        <a:rPr lang="fr-FR" sz="1000">
                          <a:latin typeface="Verdana"/>
                          <a:ea typeface="Calibri"/>
                          <a:cs typeface="Times New Roman"/>
                        </a:rPr>
                        <a:t>Enfants nés</a:t>
                      </a:r>
                      <a:endParaRPr lang="fr-FR" sz="10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900" dirty="0" smtClean="0">
                          <a:latin typeface="Verdana"/>
                          <a:ea typeface="Calibri"/>
                          <a:cs typeface="Times New Roman"/>
                        </a:rPr>
                        <a:t>Cult.Prolongées</a:t>
                      </a:r>
                      <a:r>
                        <a:rPr lang="fr-FR" sz="900" dirty="0">
                          <a:latin typeface="Verdana"/>
                          <a:ea typeface="Calibri"/>
                          <a:cs typeface="Times New Roman"/>
                        </a:rPr>
                        <a:t/>
                      </a:r>
                      <a:br>
                        <a:rPr lang="fr-FR" sz="900" dirty="0">
                          <a:latin typeface="Verdana"/>
                          <a:ea typeface="Calibri"/>
                          <a:cs typeface="Times New Roman"/>
                        </a:rPr>
                      </a:br>
                      <a:r>
                        <a:rPr lang="fr-FR" sz="900" dirty="0">
                          <a:latin typeface="Verdana"/>
                          <a:ea typeface="Calibri"/>
                          <a:cs typeface="Times New Roman"/>
                        </a:rPr>
                        <a:t>(Blastocystes)</a:t>
                      </a:r>
                      <a:endParaRPr lang="fr-FR" sz="900" dirty="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000">
                          <a:latin typeface="Verdana"/>
                          <a:ea typeface="Calibri"/>
                          <a:cs typeface="Times New Roman"/>
                        </a:rPr>
                        <a:t>Hatching</a:t>
                      </a:r>
                      <a:endParaRPr lang="fr-FR" sz="10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000">
                          <a:latin typeface="Verdana"/>
                          <a:ea typeface="Calibri"/>
                          <a:cs typeface="Times New Roman"/>
                        </a:rPr>
                        <a:t>IMSI</a:t>
                      </a:r>
                      <a:endParaRPr lang="fr-FR" sz="10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000">
                          <a:latin typeface="Verdana"/>
                          <a:ea typeface="Calibri"/>
                          <a:cs typeface="Times New Roman"/>
                        </a:rPr>
                        <a:t>Maturation </a:t>
                      </a:r>
                      <a:br>
                        <a:rPr lang="fr-FR" sz="1000">
                          <a:latin typeface="Verdana"/>
                          <a:ea typeface="Calibri"/>
                          <a:cs typeface="Times New Roman"/>
                        </a:rPr>
                      </a:br>
                      <a:r>
                        <a:rPr lang="fr-FR" sz="1000">
                          <a:latin typeface="Verdana"/>
                          <a:ea typeface="Calibri"/>
                          <a:cs typeface="Times New Roman"/>
                        </a:rPr>
                        <a:t>in vitro (MIV)</a:t>
                      </a:r>
                      <a:endParaRPr lang="fr-FR" sz="10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000" dirty="0" smtClean="0">
                          <a:latin typeface="Verdana"/>
                          <a:ea typeface="Calibri"/>
                          <a:cs typeface="Times New Roman"/>
                        </a:rPr>
                        <a:t>Cycles </a:t>
                      </a:r>
                      <a:r>
                        <a:rPr lang="fr-FR" sz="1000" dirty="0">
                          <a:latin typeface="Verdana"/>
                          <a:ea typeface="Calibri"/>
                          <a:cs typeface="Times New Roman"/>
                        </a:rPr>
                        <a:t>naturels</a:t>
                      </a:r>
                      <a:br>
                        <a:rPr lang="fr-FR" sz="1000" dirty="0">
                          <a:latin typeface="Verdana"/>
                          <a:ea typeface="Calibri"/>
                          <a:cs typeface="Times New Roman"/>
                        </a:rPr>
                      </a:br>
                      <a:r>
                        <a:rPr lang="fr-FR" sz="1000" dirty="0">
                          <a:latin typeface="Verdana"/>
                          <a:ea typeface="Calibri"/>
                          <a:cs typeface="Times New Roman"/>
                        </a:rPr>
                        <a:t>spontanés</a:t>
                      </a:r>
                      <a:endParaRPr lang="fr-FR" sz="1000" dirty="0">
                        <a:latin typeface="Calibri"/>
                        <a:ea typeface="Calibri"/>
                        <a:cs typeface="Times New Roman"/>
                      </a:endParaRPr>
                    </a:p>
                  </a:txBody>
                  <a:tcPr marL="33455" marR="33455" marT="33455" marB="33455" anchor="ctr">
                    <a:lnL>
                      <a:noFill/>
                    </a:lnL>
                    <a:lnR>
                      <a:noFill/>
                    </a:lnR>
                    <a:lnT>
                      <a:noFill/>
                    </a:lnT>
                    <a:lnB>
                      <a:noFill/>
                    </a:lnB>
                  </a:tcPr>
                </a:tc>
              </a:tr>
              <a:tr h="703839">
                <a:tc>
                  <a:txBody>
                    <a:bodyPr/>
                    <a:lstStyle/>
                    <a:p>
                      <a:pPr>
                        <a:lnSpc>
                          <a:spcPct val="115000"/>
                        </a:lnSpc>
                        <a:spcAft>
                          <a:spcPts val="1000"/>
                        </a:spcAft>
                      </a:pPr>
                      <a:r>
                        <a:rPr lang="fr-FR" sz="1100">
                          <a:latin typeface="Verdana"/>
                          <a:ea typeface="Calibri"/>
                          <a:cs typeface="Times New Roman"/>
                        </a:rPr>
                        <a:t>Inséminations (IIU)</a:t>
                      </a:r>
                      <a:endParaRPr lang="fr-FR" sz="11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49 240</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19 %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4 923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10 %)</a:t>
                      </a:r>
                      <a:endParaRPr lang="fr-FR" sz="1200" dirty="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5 345</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Calibri"/>
                          <a:ea typeface="Calibri"/>
                          <a:cs typeface="Times New Roman"/>
                        </a:rPr>
                        <a:t> </a:t>
                      </a: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3455" marR="33455" marT="33455" marB="33455" anchor="ctr">
                    <a:lnL>
                      <a:noFill/>
                    </a:lnL>
                    <a:lnR>
                      <a:noFill/>
                    </a:lnR>
                    <a:lnT>
                      <a:noFill/>
                    </a:lnT>
                    <a:lnB>
                      <a:noFill/>
                    </a:lnB>
                    <a:solidFill>
                      <a:srgbClr val="F79646"/>
                    </a:solidFill>
                  </a:tcPr>
                </a:tc>
              </a:tr>
              <a:tr h="821228">
                <a:tc>
                  <a:txBody>
                    <a:bodyPr/>
                    <a:lstStyle/>
                    <a:p>
                      <a:pPr>
                        <a:lnSpc>
                          <a:spcPct val="115000"/>
                        </a:lnSpc>
                        <a:spcAft>
                          <a:spcPts val="1000"/>
                        </a:spcAft>
                      </a:pPr>
                      <a:r>
                        <a:rPr lang="fr-FR" sz="1100">
                          <a:latin typeface="Verdana"/>
                          <a:ea typeface="Calibri"/>
                          <a:cs typeface="Times New Roman"/>
                        </a:rPr>
                        <a:t>FIV conventionnelles</a:t>
                      </a:r>
                      <a:endParaRPr lang="fr-FR" sz="11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200" dirty="0">
                          <a:latin typeface="Verdana"/>
                          <a:ea typeface="Calibri"/>
                          <a:cs typeface="Times New Roman"/>
                        </a:rPr>
                        <a:t>19 720</a:t>
                      </a:r>
                      <a:endParaRPr lang="fr-FR" sz="1200" dirty="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22 %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3 762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19 %)</a:t>
                      </a:r>
                      <a:endParaRPr lang="fr-FR" sz="1200" dirty="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4 453</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10,3 %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2,1 %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Calibri"/>
                          <a:ea typeface="Calibri"/>
                          <a:cs typeface="Times New Roman"/>
                        </a:rPr>
                        <a:t> </a:t>
                      </a: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0,8 %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r>
              <a:tr h="821228">
                <a:tc>
                  <a:txBody>
                    <a:bodyPr/>
                    <a:lstStyle/>
                    <a:p>
                      <a:pPr>
                        <a:lnSpc>
                          <a:spcPct val="115000"/>
                        </a:lnSpc>
                        <a:spcAft>
                          <a:spcPts val="1000"/>
                        </a:spcAft>
                      </a:pPr>
                      <a:r>
                        <a:rPr lang="fr-FR" sz="1100">
                          <a:latin typeface="Verdana"/>
                          <a:ea typeface="Calibri"/>
                          <a:cs typeface="Times New Roman"/>
                        </a:rPr>
                        <a:t>FIV avec ICSI</a:t>
                      </a:r>
                      <a:endParaRPr lang="fr-FR" sz="110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31 055</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21,5 %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6 </a:t>
                      </a:r>
                      <a:r>
                        <a:rPr lang="fr-FR" sz="1200" dirty="0" smtClean="0">
                          <a:latin typeface="Verdana"/>
                          <a:ea typeface="Calibri"/>
                          <a:cs typeface="Times New Roman"/>
                        </a:rPr>
                        <a:t>383</a:t>
                      </a:r>
                    </a:p>
                    <a:p>
                      <a:pPr>
                        <a:lnSpc>
                          <a:spcPct val="115000"/>
                        </a:lnSpc>
                        <a:spcAft>
                          <a:spcPts val="1000"/>
                        </a:spcAft>
                      </a:pPr>
                      <a:r>
                        <a:rPr lang="fr-FR" sz="1200" dirty="0" smtClean="0">
                          <a:latin typeface="Verdana"/>
                          <a:ea typeface="Calibri"/>
                          <a:cs typeface="Times New Roman"/>
                        </a:rPr>
                        <a:t> </a:t>
                      </a:r>
                      <a:r>
                        <a:rPr lang="fr-FR" sz="1200" dirty="0">
                          <a:latin typeface="Verdana"/>
                          <a:ea typeface="Calibri"/>
                          <a:cs typeface="Times New Roman"/>
                        </a:rPr>
                        <a:t>(20,5 %)</a:t>
                      </a:r>
                      <a:endParaRPr lang="fr-FR" sz="1200" dirty="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7 514</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11,8 %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2,9 </a:t>
                      </a:r>
                      <a:r>
                        <a:rPr lang="fr-FR" sz="1200">
                          <a:latin typeface="Verdana"/>
                          <a:ea typeface="Calibri"/>
                          <a:cs typeface="Verdana"/>
                        </a:rPr>
                        <a:t></a:t>
                      </a:r>
                      <a:r>
                        <a:rPr lang="fr-FR" sz="1200">
                          <a:latin typeface="Verdana"/>
                          <a:ea typeface="Calibri"/>
                          <a:cs typeface="Times New Roman"/>
                        </a:rPr>
                        <a:t>%</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5,2 %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0,3 %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0,6 %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r>
              <a:tr h="1143860">
                <a:tc>
                  <a:txBody>
                    <a:bodyPr/>
                    <a:lstStyle/>
                    <a:p>
                      <a:pPr>
                        <a:lnSpc>
                          <a:spcPct val="115000"/>
                        </a:lnSpc>
                        <a:spcAft>
                          <a:spcPts val="1000"/>
                        </a:spcAft>
                      </a:pPr>
                      <a:r>
                        <a:rPr lang="fr-FR" sz="1100" dirty="0">
                          <a:latin typeface="Verdana"/>
                          <a:ea typeface="Calibri"/>
                          <a:cs typeface="Times New Roman"/>
                        </a:rPr>
                        <a:t>Transfert d'embryons</a:t>
                      </a:r>
                      <a:br>
                        <a:rPr lang="fr-FR" sz="1100" dirty="0">
                          <a:latin typeface="Verdana"/>
                          <a:ea typeface="Calibri"/>
                          <a:cs typeface="Times New Roman"/>
                        </a:rPr>
                      </a:br>
                      <a:r>
                        <a:rPr lang="fr-FR" sz="1100" dirty="0">
                          <a:latin typeface="Verdana"/>
                          <a:ea typeface="Calibri"/>
                          <a:cs typeface="Times New Roman"/>
                        </a:rPr>
                        <a:t>cryopréservés</a:t>
                      </a:r>
                      <a:endParaRPr lang="fr-FR" sz="1100" dirty="0">
                        <a:latin typeface="Calibri"/>
                        <a:ea typeface="Calibri"/>
                        <a:cs typeface="Times New Roman"/>
                      </a:endParaRPr>
                    </a:p>
                  </a:txBody>
                  <a:tcPr marL="33455" marR="33455" marT="33455" marB="33455" anchor="ctr">
                    <a:lnL>
                      <a:noFill/>
                    </a:lnL>
                    <a:lnR>
                      <a:noFill/>
                    </a:lnR>
                    <a:lnT>
                      <a:noFill/>
                    </a:lnT>
                    <a:lnB>
                      <a:noFill/>
                    </a:lnB>
                  </a:tcPr>
                </a:tc>
                <a:tc>
                  <a:txBody>
                    <a:bodyPr/>
                    <a:lstStyle/>
                    <a:p>
                      <a:pPr>
                        <a:lnSpc>
                          <a:spcPct val="115000"/>
                        </a:lnSpc>
                        <a:spcAft>
                          <a:spcPts val="1000"/>
                        </a:spcAft>
                      </a:pPr>
                      <a:r>
                        <a:rPr lang="fr-FR" sz="1200" dirty="0">
                          <a:latin typeface="Verdana"/>
                          <a:ea typeface="Calibri"/>
                          <a:cs typeface="Times New Roman"/>
                        </a:rPr>
                        <a:t>14 461</a:t>
                      </a:r>
                      <a:endParaRPr lang="fr-FR" sz="1200" dirty="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27,5 %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 </a:t>
                      </a:r>
                      <a:r>
                        <a:rPr lang="fr-FR" sz="1200" dirty="0" smtClean="0">
                          <a:latin typeface="Verdana"/>
                          <a:ea typeface="Calibri"/>
                          <a:cs typeface="Times New Roman"/>
                        </a:rPr>
                        <a:t>858</a:t>
                      </a:r>
                    </a:p>
                    <a:p>
                      <a:pPr>
                        <a:lnSpc>
                          <a:spcPct val="115000"/>
                        </a:lnSpc>
                        <a:spcAft>
                          <a:spcPts val="1000"/>
                        </a:spcAft>
                      </a:pPr>
                      <a:r>
                        <a:rPr lang="fr-FR" sz="1200" dirty="0" smtClean="0">
                          <a:latin typeface="Verdana"/>
                          <a:ea typeface="Calibri"/>
                          <a:cs typeface="Times New Roman"/>
                        </a:rPr>
                        <a:t> </a:t>
                      </a:r>
                      <a:r>
                        <a:rPr lang="fr-FR" sz="1200" dirty="0">
                          <a:latin typeface="Verdana"/>
                          <a:ea typeface="Calibri"/>
                          <a:cs typeface="Times New Roman"/>
                        </a:rPr>
                        <a:t>(13 %)</a:t>
                      </a:r>
                      <a:endParaRPr lang="fr-FR" sz="1200" dirty="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2 032</a:t>
                      </a:r>
                      <a:endParaRPr lang="fr-FR" sz="1200">
                        <a:latin typeface="Calibri"/>
                        <a:ea typeface="Calibri"/>
                        <a:cs typeface="Times New Roman"/>
                      </a:endParaRPr>
                    </a:p>
                  </a:txBody>
                  <a:tcPr marL="33455" marR="33455" marT="33455" marB="33455"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13,4 %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3,6 %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0,9 %</a:t>
                      </a:r>
                      <a:endParaRPr lang="fr-FR" sz="1200">
                        <a:latin typeface="Calibri"/>
                        <a:ea typeface="Calibri"/>
                        <a:cs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pPr>
                      <a:endParaRPr lang="fr-FR" sz="1200">
                        <a:latin typeface="Calibri"/>
                        <a:ea typeface="Times New Roman"/>
                      </a:endParaRPr>
                    </a:p>
                  </a:txBody>
                  <a:tcPr marL="33455" marR="33455" marT="33455" marB="33455" anchor="ctr">
                    <a:lnL>
                      <a:noFill/>
                    </a:lnL>
                    <a:lnR>
                      <a:noFill/>
                    </a:lnR>
                    <a:lnT>
                      <a:noFill/>
                    </a:lnT>
                    <a:lnB>
                      <a:noFill/>
                    </a:lnB>
                    <a:solidFill>
                      <a:srgbClr val="F79646"/>
                    </a:solidFill>
                  </a:tcPr>
                </a:tc>
                <a:tc>
                  <a:txBody>
                    <a:bodyPr/>
                    <a:lstStyle/>
                    <a:p>
                      <a:pPr>
                        <a:lnSpc>
                          <a:spcPct val="115000"/>
                        </a:lnSpc>
                      </a:pPr>
                      <a:endParaRPr lang="fr-FR" sz="1200" dirty="0">
                        <a:latin typeface="Calibri"/>
                        <a:ea typeface="Times New Roman"/>
                      </a:endParaRPr>
                    </a:p>
                  </a:txBody>
                  <a:tcPr marL="33455" marR="33455" marT="33455" marB="33455" anchor="ctr">
                    <a:lnL>
                      <a:noFill/>
                    </a:lnL>
                    <a:lnR>
                      <a:noFill/>
                    </a:lnR>
                    <a:lnT>
                      <a:noFill/>
                    </a:lnT>
                    <a:lnB>
                      <a:noFill/>
                    </a:lnB>
                    <a:solidFill>
                      <a:srgbClr val="F79646"/>
                    </a:solidFill>
                  </a:tcPr>
                </a:tc>
              </a:tr>
              <a:tr h="1558674">
                <a:tc gridSpan="10">
                  <a:txBody>
                    <a:bodyPr/>
                    <a:lstStyle/>
                    <a:p>
                      <a:pPr>
                        <a:lnSpc>
                          <a:spcPct val="115000"/>
                        </a:lnSpc>
                        <a:spcAft>
                          <a:spcPts val="1000"/>
                        </a:spcAft>
                      </a:pPr>
                      <a:r>
                        <a:rPr lang="fr-FR" sz="1100" dirty="0" smtClean="0">
                          <a:latin typeface="Verdana"/>
                          <a:ea typeface="Calibri"/>
                          <a:cs typeface="Times New Roman"/>
                        </a:rPr>
                        <a:t> </a:t>
                      </a:r>
                      <a:r>
                        <a:rPr lang="fr-FR" sz="1100" b="1" dirty="0">
                          <a:latin typeface="Verdana"/>
                          <a:ea typeface="Calibri"/>
                          <a:cs typeface="Times New Roman"/>
                        </a:rPr>
                        <a:t>Tentatives</a:t>
                      </a:r>
                      <a:r>
                        <a:rPr lang="fr-FR" sz="1100" dirty="0">
                          <a:latin typeface="Verdana"/>
                          <a:ea typeface="Calibri"/>
                          <a:cs typeface="Times New Roman"/>
                        </a:rPr>
                        <a:t> = nombre de traitements commencés </a:t>
                      </a:r>
                      <a:r>
                        <a:rPr lang="fr-FR" sz="1100" dirty="0" smtClean="0">
                          <a:latin typeface="Verdana"/>
                          <a:ea typeface="Calibri"/>
                          <a:cs typeface="Times New Roman"/>
                        </a:rPr>
                        <a:t>– </a:t>
                      </a:r>
                      <a:r>
                        <a:rPr lang="fr-FR" sz="1100" b="1" dirty="0" smtClean="0">
                          <a:latin typeface="Verdana"/>
                          <a:ea typeface="Calibri"/>
                          <a:cs typeface="Times New Roman"/>
                        </a:rPr>
                        <a:t>FC/Gr</a:t>
                      </a:r>
                      <a:r>
                        <a:rPr lang="fr-FR" sz="1100" dirty="0" smtClean="0">
                          <a:latin typeface="Verdana"/>
                          <a:ea typeface="Calibri"/>
                          <a:cs typeface="Times New Roman"/>
                        </a:rPr>
                        <a:t> </a:t>
                      </a:r>
                      <a:r>
                        <a:rPr lang="fr-FR" sz="1100" dirty="0">
                          <a:latin typeface="Verdana"/>
                          <a:ea typeface="Calibri"/>
                          <a:cs typeface="Times New Roman"/>
                        </a:rPr>
                        <a:t>= fausses couches pour 100 grossesses débutantes.</a:t>
                      </a:r>
                      <a:br>
                        <a:rPr lang="fr-FR" sz="1100" dirty="0">
                          <a:latin typeface="Verdana"/>
                          <a:ea typeface="Calibri"/>
                          <a:cs typeface="Times New Roman"/>
                        </a:rPr>
                      </a:br>
                      <a:r>
                        <a:rPr lang="fr-FR" sz="1100" dirty="0">
                          <a:latin typeface="Verdana"/>
                          <a:ea typeface="Calibri"/>
                          <a:cs typeface="Times New Roman"/>
                        </a:rPr>
                        <a:t>Le nombre d'</a:t>
                      </a:r>
                      <a:r>
                        <a:rPr lang="fr-FR" sz="1100" b="1" dirty="0">
                          <a:latin typeface="Verdana"/>
                          <a:ea typeface="Calibri"/>
                          <a:cs typeface="Times New Roman"/>
                        </a:rPr>
                        <a:t>enfants nés</a:t>
                      </a:r>
                      <a:r>
                        <a:rPr lang="fr-FR" sz="1100" dirty="0">
                          <a:latin typeface="Verdana"/>
                          <a:ea typeface="Calibri"/>
                          <a:cs typeface="Times New Roman"/>
                        </a:rPr>
                        <a:t> dépasse celui du nombre de grossesses par le biais des grossesses multiples.</a:t>
                      </a:r>
                      <a:br>
                        <a:rPr lang="fr-FR" sz="1100" dirty="0">
                          <a:latin typeface="Verdana"/>
                          <a:ea typeface="Calibri"/>
                          <a:cs typeface="Times New Roman"/>
                        </a:rPr>
                      </a:br>
                      <a:r>
                        <a:rPr lang="fr-FR" sz="1100" b="1" dirty="0">
                          <a:latin typeface="Verdana"/>
                          <a:ea typeface="Calibri"/>
                          <a:cs typeface="Times New Roman"/>
                        </a:rPr>
                        <a:t>Encadré </a:t>
                      </a:r>
                      <a:r>
                        <a:rPr lang="fr-FR" sz="1100" b="1" dirty="0" smtClean="0">
                          <a:latin typeface="Verdana"/>
                          <a:ea typeface="Calibri"/>
                          <a:cs typeface="Times New Roman"/>
                        </a:rPr>
                        <a:t>orange</a:t>
                      </a:r>
                      <a:r>
                        <a:rPr lang="fr-FR" sz="1100" dirty="0" smtClean="0">
                          <a:latin typeface="Verdana"/>
                          <a:ea typeface="Calibri"/>
                          <a:cs typeface="Times New Roman"/>
                        </a:rPr>
                        <a:t> </a:t>
                      </a:r>
                      <a:r>
                        <a:rPr lang="fr-FR" sz="1100" dirty="0">
                          <a:latin typeface="Verdana"/>
                          <a:ea typeface="Calibri"/>
                          <a:cs typeface="Times New Roman"/>
                        </a:rPr>
                        <a:t>: fréquence en pourcentage des techniques particulières utilisées par techniques d'AMP</a:t>
                      </a:r>
                      <a:endParaRPr lang="fr-FR" sz="1100" dirty="0">
                        <a:latin typeface="Calibri"/>
                        <a:ea typeface="Calibri"/>
                        <a:cs typeface="Times New Roman"/>
                      </a:endParaRPr>
                    </a:p>
                  </a:txBody>
                  <a:tcPr marL="33455" marR="33455" marT="33455" marB="33455"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3" name="Rectangle 2"/>
          <p:cNvSpPr/>
          <p:nvPr/>
        </p:nvSpPr>
        <p:spPr>
          <a:xfrm>
            <a:off x="755576" y="188640"/>
            <a:ext cx="7139775" cy="400110"/>
          </a:xfrm>
          <a:prstGeom prst="rect">
            <a:avLst/>
          </a:prstGeom>
        </p:spPr>
        <p:txBody>
          <a:bodyPr wrap="none">
            <a:spAutoFit/>
          </a:bodyPr>
          <a:lstStyle/>
          <a:p>
            <a:r>
              <a:rPr lang="fr-FR" sz="2000" b="1" dirty="0" smtClean="0">
                <a:solidFill>
                  <a:srgbClr val="FF0000"/>
                </a:solidFill>
              </a:rPr>
              <a:t>Statistiques 2009: résultats des techniques d'AMP entre conjoints.</a:t>
            </a:r>
            <a:endParaRPr lang="fr-FR" sz="20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1520" y="692696"/>
          <a:ext cx="8676457" cy="6153343"/>
        </p:xfrm>
        <a:graphic>
          <a:graphicData uri="http://schemas.openxmlformats.org/drawingml/2006/table">
            <a:tbl>
              <a:tblPr/>
              <a:tblGrid>
                <a:gridCol w="1446077"/>
                <a:gridCol w="930187"/>
                <a:gridCol w="506580"/>
                <a:gridCol w="1030839"/>
                <a:gridCol w="676036"/>
                <a:gridCol w="1011765"/>
                <a:gridCol w="781334"/>
                <a:gridCol w="473837"/>
                <a:gridCol w="200129"/>
                <a:gridCol w="639956"/>
                <a:gridCol w="979717"/>
              </a:tblGrid>
              <a:tr h="890690">
                <a:tc>
                  <a:txBody>
                    <a:bodyPr/>
                    <a:lstStyle/>
                    <a:p>
                      <a:pPr>
                        <a:lnSpc>
                          <a:spcPct val="115000"/>
                        </a:lnSpc>
                        <a:spcAft>
                          <a:spcPts val="1000"/>
                        </a:spcAft>
                      </a:pPr>
                      <a:r>
                        <a:rPr lang="fr-FR" sz="1000" dirty="0">
                          <a:latin typeface="Verdana"/>
                          <a:ea typeface="Calibri"/>
                          <a:cs typeface="Times New Roman"/>
                        </a:rPr>
                        <a:t>Techniques AMP</a:t>
                      </a:r>
                      <a:endParaRPr lang="fr-FR" sz="1000" dirty="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000" dirty="0" smtClean="0">
                          <a:latin typeface="Verdana"/>
                          <a:ea typeface="Calibri"/>
                          <a:cs typeface="Times New Roman"/>
                        </a:rPr>
                        <a:t>Tentatives</a:t>
                      </a:r>
                      <a:endParaRPr lang="fr-FR" sz="1000" dirty="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000" dirty="0">
                          <a:latin typeface="Verdana"/>
                          <a:ea typeface="Calibri"/>
                          <a:cs typeface="Times New Roman"/>
                        </a:rPr>
                        <a:t>FC/Gr</a:t>
                      </a:r>
                      <a:endParaRPr lang="fr-FR" sz="1000" dirty="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pPr>
                      <a:r>
                        <a:rPr lang="fr-FR" sz="900" dirty="0">
                          <a:latin typeface="Verdana"/>
                          <a:ea typeface="Times New Roman"/>
                          <a:cs typeface="Times New Roman"/>
                        </a:rPr>
                        <a:t>Accouchements</a:t>
                      </a:r>
                      <a:br>
                        <a:rPr lang="fr-FR" sz="900" dirty="0">
                          <a:latin typeface="Verdana"/>
                          <a:ea typeface="Times New Roman"/>
                          <a:cs typeface="Times New Roman"/>
                        </a:rPr>
                      </a:br>
                      <a:r>
                        <a:rPr lang="fr-FR" sz="900" dirty="0">
                          <a:latin typeface="Verdana"/>
                          <a:ea typeface="Times New Roman"/>
                          <a:cs typeface="Times New Roman"/>
                        </a:rPr>
                        <a:t>et % / tentatives</a:t>
                      </a:r>
                    </a:p>
                  </a:txBody>
                  <a:tcPr marL="32431" marR="32431" marT="32431" marB="32431" anchor="ctr">
                    <a:lnL>
                      <a:noFill/>
                    </a:lnL>
                    <a:lnR>
                      <a:noFill/>
                    </a:lnR>
                    <a:lnT>
                      <a:noFill/>
                    </a:lnT>
                    <a:lnB>
                      <a:noFill/>
                    </a:lnB>
                  </a:tcPr>
                </a:tc>
                <a:tc>
                  <a:txBody>
                    <a:bodyPr/>
                    <a:lstStyle/>
                    <a:p>
                      <a:pPr>
                        <a:lnSpc>
                          <a:spcPct val="115000"/>
                        </a:lnSpc>
                        <a:spcAft>
                          <a:spcPts val="1000"/>
                        </a:spcAft>
                      </a:pPr>
                      <a:r>
                        <a:rPr lang="fr-FR" sz="1000" dirty="0">
                          <a:latin typeface="Verdana"/>
                          <a:ea typeface="Calibri"/>
                          <a:cs typeface="Times New Roman"/>
                        </a:rPr>
                        <a:t>Enfants nés</a:t>
                      </a:r>
                      <a:endParaRPr lang="fr-FR" sz="1000" dirty="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900" dirty="0" smtClean="0">
                          <a:latin typeface="Verdana"/>
                          <a:ea typeface="Calibri"/>
                          <a:cs typeface="Times New Roman"/>
                        </a:rPr>
                        <a:t>Cult.Prolongées</a:t>
                      </a:r>
                      <a:r>
                        <a:rPr lang="fr-FR" sz="900" dirty="0">
                          <a:latin typeface="Verdana"/>
                          <a:ea typeface="Calibri"/>
                          <a:cs typeface="Times New Roman"/>
                        </a:rPr>
                        <a:t/>
                      </a:r>
                      <a:br>
                        <a:rPr lang="fr-FR" sz="900" dirty="0">
                          <a:latin typeface="Verdana"/>
                          <a:ea typeface="Calibri"/>
                          <a:cs typeface="Times New Roman"/>
                        </a:rPr>
                      </a:br>
                      <a:r>
                        <a:rPr lang="fr-FR" sz="900" dirty="0">
                          <a:latin typeface="Verdana"/>
                          <a:ea typeface="Calibri"/>
                          <a:cs typeface="Times New Roman"/>
                        </a:rPr>
                        <a:t>(Blastocystes)</a:t>
                      </a:r>
                      <a:endParaRPr lang="fr-FR" sz="900" dirty="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000" dirty="0">
                          <a:latin typeface="Verdana"/>
                          <a:ea typeface="Calibri"/>
                          <a:cs typeface="Times New Roman"/>
                        </a:rPr>
                        <a:t>Hatching</a:t>
                      </a:r>
                      <a:endParaRPr lang="fr-FR" sz="1000" dirty="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000">
                          <a:latin typeface="Verdana"/>
                          <a:ea typeface="Calibri"/>
                          <a:cs typeface="Times New Roman"/>
                        </a:rPr>
                        <a:t>IMSI</a:t>
                      </a:r>
                      <a:endParaRPr lang="fr-FR" sz="1000">
                        <a:latin typeface="Calibri"/>
                        <a:ea typeface="Calibri"/>
                        <a:cs typeface="Times New Roman"/>
                      </a:endParaRPr>
                    </a:p>
                  </a:txBody>
                  <a:tcPr marL="32431" marR="32431" marT="32431" marB="32431" anchor="ctr">
                    <a:lnL>
                      <a:noFill/>
                    </a:lnL>
                    <a:lnR>
                      <a:noFill/>
                    </a:lnR>
                    <a:lnT>
                      <a:noFill/>
                    </a:lnT>
                    <a:lnB>
                      <a:noFill/>
                    </a:lnB>
                  </a:tcPr>
                </a:tc>
                <a:tc gridSpan="2">
                  <a:txBody>
                    <a:bodyPr/>
                    <a:lstStyle/>
                    <a:p>
                      <a:pPr>
                        <a:lnSpc>
                          <a:spcPct val="115000"/>
                        </a:lnSpc>
                        <a:spcAft>
                          <a:spcPts val="1000"/>
                        </a:spcAft>
                      </a:pPr>
                      <a:r>
                        <a:rPr lang="fr-FR" sz="1000" dirty="0">
                          <a:latin typeface="Verdana"/>
                          <a:ea typeface="Calibri"/>
                          <a:cs typeface="Times New Roman"/>
                        </a:rPr>
                        <a:t>Maturation </a:t>
                      </a:r>
                      <a:br>
                        <a:rPr lang="fr-FR" sz="1000" dirty="0">
                          <a:latin typeface="Verdana"/>
                          <a:ea typeface="Calibri"/>
                          <a:cs typeface="Times New Roman"/>
                        </a:rPr>
                      </a:br>
                      <a:r>
                        <a:rPr lang="fr-FR" sz="1000" dirty="0">
                          <a:latin typeface="Verdana"/>
                          <a:ea typeface="Calibri"/>
                          <a:cs typeface="Times New Roman"/>
                        </a:rPr>
                        <a:t>in vitro (MIV)</a:t>
                      </a:r>
                      <a:endParaRPr lang="fr-FR" sz="1000" dirty="0">
                        <a:latin typeface="Calibri"/>
                        <a:ea typeface="Calibri"/>
                        <a:cs typeface="Times New Roman"/>
                      </a:endParaRPr>
                    </a:p>
                  </a:txBody>
                  <a:tcPr marL="32431" marR="32431" marT="32431" marB="32431" anchor="ctr">
                    <a:lnL>
                      <a:noFill/>
                    </a:lnL>
                    <a:lnR>
                      <a:noFill/>
                    </a:lnR>
                    <a:lnT>
                      <a:noFill/>
                    </a:lnT>
                    <a:lnB>
                      <a:noFill/>
                    </a:lnB>
                  </a:tcPr>
                </a:tc>
                <a:tc hMerge="1">
                  <a:txBody>
                    <a:bodyPr/>
                    <a:lstStyle/>
                    <a:p>
                      <a:endParaRPr lang="fr-FR"/>
                    </a:p>
                  </a:txBody>
                  <a:tcPr/>
                </a:tc>
                <a:tc>
                  <a:txBody>
                    <a:bodyPr/>
                    <a:lstStyle/>
                    <a:p>
                      <a:pPr>
                        <a:lnSpc>
                          <a:spcPct val="115000"/>
                        </a:lnSpc>
                        <a:spcAft>
                          <a:spcPts val="1000"/>
                        </a:spcAft>
                      </a:pPr>
                      <a:r>
                        <a:rPr lang="fr-FR" sz="1000" dirty="0">
                          <a:latin typeface="Verdana"/>
                          <a:ea typeface="Calibri"/>
                          <a:cs typeface="Times New Roman"/>
                        </a:rPr>
                        <a:t>C</a:t>
                      </a:r>
                      <a:r>
                        <a:rPr lang="fr-FR" sz="1000" dirty="0" smtClean="0">
                          <a:latin typeface="Verdana"/>
                          <a:ea typeface="Calibri"/>
                          <a:cs typeface="Times New Roman"/>
                        </a:rPr>
                        <a:t>ycles </a:t>
                      </a:r>
                      <a:r>
                        <a:rPr lang="fr-FR" sz="1000" dirty="0">
                          <a:latin typeface="Verdana"/>
                          <a:ea typeface="Calibri"/>
                          <a:cs typeface="Times New Roman"/>
                        </a:rPr>
                        <a:t>naturels</a:t>
                      </a:r>
                      <a:br>
                        <a:rPr lang="fr-FR" sz="1000" dirty="0">
                          <a:latin typeface="Verdana"/>
                          <a:ea typeface="Calibri"/>
                          <a:cs typeface="Times New Roman"/>
                        </a:rPr>
                      </a:br>
                      <a:r>
                        <a:rPr lang="fr-FR" sz="1000" dirty="0">
                          <a:latin typeface="Verdana"/>
                          <a:ea typeface="Calibri"/>
                          <a:cs typeface="Times New Roman"/>
                        </a:rPr>
                        <a:t>spontanés</a:t>
                      </a:r>
                      <a:endParaRPr lang="fr-FR" sz="1000" dirty="0">
                        <a:latin typeface="Calibri"/>
                        <a:ea typeface="Calibri"/>
                        <a:cs typeface="Times New Roman"/>
                      </a:endParaRPr>
                    </a:p>
                  </a:txBody>
                  <a:tcPr marL="32431" marR="32431" marT="32431" marB="32431" anchor="ctr">
                    <a:lnL>
                      <a:noFill/>
                    </a:lnL>
                    <a:lnR>
                      <a:noFill/>
                    </a:lnR>
                    <a:lnT>
                      <a:noFill/>
                    </a:lnT>
                    <a:lnB>
                      <a:noFill/>
                    </a:lnB>
                  </a:tcPr>
                </a:tc>
              </a:tr>
              <a:tr h="477198">
                <a:tc gridSpan="11">
                  <a:txBody>
                    <a:bodyPr/>
                    <a:lstStyle/>
                    <a:p>
                      <a:pPr>
                        <a:lnSpc>
                          <a:spcPct val="115000"/>
                        </a:lnSpc>
                        <a:spcAft>
                          <a:spcPts val="1000"/>
                        </a:spcAft>
                      </a:pPr>
                      <a:r>
                        <a:rPr lang="fr-FR" sz="1000" b="1" dirty="0">
                          <a:latin typeface="Verdana"/>
                          <a:ea typeface="Calibri"/>
                          <a:cs typeface="Times New Roman"/>
                        </a:rPr>
                        <a:t>DON DE SPERME</a:t>
                      </a:r>
                      <a:endParaRPr lang="fr-FR" sz="1000" dirty="0">
                        <a:latin typeface="Calibri"/>
                        <a:ea typeface="Calibri"/>
                        <a:cs typeface="Times New Roman"/>
                      </a:endParaRPr>
                    </a:p>
                  </a:txBody>
                  <a:tcPr marL="32431" marR="32431" marT="32431" marB="32431" anchor="ctr">
                    <a:lnL>
                      <a:noFill/>
                    </a:lnL>
                    <a:lnR>
                      <a:noFill/>
                    </a:lnR>
                    <a:lnT>
                      <a:noFill/>
                    </a:lnT>
                    <a:lnB>
                      <a:noFill/>
                    </a:lnB>
                    <a:solidFill>
                      <a:srgbClr val="FFCC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79370">
                <a:tc>
                  <a:txBody>
                    <a:bodyPr/>
                    <a:lstStyle/>
                    <a:p>
                      <a:pPr>
                        <a:lnSpc>
                          <a:spcPct val="115000"/>
                        </a:lnSpc>
                        <a:spcAft>
                          <a:spcPts val="1000"/>
                        </a:spcAft>
                      </a:pPr>
                      <a:r>
                        <a:rPr lang="fr-FR" sz="1200">
                          <a:latin typeface="Verdana"/>
                          <a:ea typeface="Calibri"/>
                          <a:cs typeface="Times New Roman"/>
                        </a:rPr>
                        <a:t>Inséminations (IIU)</a:t>
                      </a:r>
                      <a:endParaRPr lang="fr-FR" sz="120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200" dirty="0">
                          <a:latin typeface="Verdana"/>
                          <a:ea typeface="Calibri"/>
                          <a:cs typeface="Times New Roman"/>
                        </a:rPr>
                        <a:t>4 307</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18 %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smtClean="0">
                          <a:latin typeface="Verdana"/>
                          <a:ea typeface="Calibri"/>
                          <a:cs typeface="Times New Roman"/>
                        </a:rPr>
                        <a:t>661</a:t>
                      </a:r>
                    </a:p>
                    <a:p>
                      <a:pPr>
                        <a:lnSpc>
                          <a:spcPct val="115000"/>
                        </a:lnSpc>
                        <a:spcAft>
                          <a:spcPts val="1000"/>
                        </a:spcAft>
                      </a:pPr>
                      <a:r>
                        <a:rPr lang="fr-FR" sz="1200" dirty="0" smtClean="0">
                          <a:latin typeface="Verdana"/>
                          <a:ea typeface="Calibri"/>
                          <a:cs typeface="Times New Roman"/>
                        </a:rPr>
                        <a:t> </a:t>
                      </a:r>
                      <a:r>
                        <a:rPr lang="fr-FR" sz="1200" dirty="0">
                          <a:latin typeface="Verdana"/>
                          <a:ea typeface="Calibri"/>
                          <a:cs typeface="Times New Roman"/>
                        </a:rPr>
                        <a:t>(15,3 %)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703</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gridSpan="2">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hMerge="1">
                  <a:txBody>
                    <a:bodyPr/>
                    <a:lstStyle/>
                    <a:p>
                      <a:pPr>
                        <a:lnSpc>
                          <a:spcPct val="115000"/>
                        </a:lnSpc>
                        <a:spcAft>
                          <a:spcPts val="1000"/>
                        </a:spcAft>
                      </a:pPr>
                      <a:endParaRPr lang="fr-FR" sz="11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r>
              <a:tr h="579370">
                <a:tc>
                  <a:txBody>
                    <a:bodyPr/>
                    <a:lstStyle/>
                    <a:p>
                      <a:pPr>
                        <a:lnSpc>
                          <a:spcPct val="115000"/>
                        </a:lnSpc>
                        <a:spcAft>
                          <a:spcPts val="1000"/>
                        </a:spcAft>
                      </a:pPr>
                      <a:r>
                        <a:rPr lang="fr-FR" sz="1200">
                          <a:latin typeface="Verdana"/>
                          <a:ea typeface="Calibri"/>
                          <a:cs typeface="Times New Roman"/>
                        </a:rPr>
                        <a:t>Inséminations (IIC)</a:t>
                      </a:r>
                      <a:endParaRPr lang="fr-FR" sz="120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200" dirty="0">
                          <a:latin typeface="Verdana"/>
                          <a:ea typeface="Calibri"/>
                          <a:cs typeface="Times New Roman"/>
                        </a:rPr>
                        <a:t>1 071</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14 %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smtClean="0">
                          <a:latin typeface="Verdana"/>
                          <a:ea typeface="Calibri"/>
                          <a:cs typeface="Times New Roman"/>
                        </a:rPr>
                        <a:t>116</a:t>
                      </a:r>
                    </a:p>
                    <a:p>
                      <a:pPr>
                        <a:lnSpc>
                          <a:spcPct val="115000"/>
                        </a:lnSpc>
                        <a:spcAft>
                          <a:spcPts val="1000"/>
                        </a:spcAft>
                      </a:pPr>
                      <a:r>
                        <a:rPr lang="fr-FR" sz="1200" dirty="0" smtClean="0">
                          <a:latin typeface="Verdana"/>
                          <a:ea typeface="Calibri"/>
                          <a:cs typeface="Times New Roman"/>
                        </a:rPr>
                        <a:t> </a:t>
                      </a:r>
                      <a:r>
                        <a:rPr lang="fr-FR" sz="1200" dirty="0">
                          <a:latin typeface="Verdana"/>
                          <a:ea typeface="Calibri"/>
                          <a:cs typeface="Times New Roman"/>
                        </a:rPr>
                        <a:t>(10,8 %)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122</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gridSpan="2">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hMerge="1">
                  <a:txBody>
                    <a:bodyPr/>
                    <a:lstStyle/>
                    <a:p>
                      <a:pPr>
                        <a:lnSpc>
                          <a:spcPct val="115000"/>
                        </a:lnSpc>
                        <a:spcAft>
                          <a:spcPts val="1000"/>
                        </a:spcAft>
                      </a:pPr>
                      <a:endParaRPr lang="fr-FR" sz="11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Calibri"/>
                          <a:ea typeface="Calibri"/>
                          <a:cs typeface="Times New Roman"/>
                        </a:rPr>
                        <a:t> </a:t>
                      </a:r>
                    </a:p>
                  </a:txBody>
                  <a:tcPr marL="32431" marR="32431" marT="32431" marB="32431" anchor="ctr">
                    <a:lnL>
                      <a:noFill/>
                    </a:lnL>
                    <a:lnR>
                      <a:noFill/>
                    </a:lnR>
                    <a:lnT>
                      <a:noFill/>
                    </a:lnT>
                    <a:lnB>
                      <a:noFill/>
                    </a:lnB>
                    <a:solidFill>
                      <a:srgbClr val="F79646"/>
                    </a:solidFill>
                  </a:tcPr>
                </a:tc>
              </a:tr>
              <a:tr h="579370">
                <a:tc>
                  <a:txBody>
                    <a:bodyPr/>
                    <a:lstStyle/>
                    <a:p>
                      <a:pPr>
                        <a:lnSpc>
                          <a:spcPct val="115000"/>
                        </a:lnSpc>
                        <a:spcAft>
                          <a:spcPts val="1000"/>
                        </a:spcAft>
                      </a:pPr>
                      <a:r>
                        <a:rPr lang="fr-FR" sz="1200">
                          <a:latin typeface="Verdana"/>
                          <a:ea typeface="Calibri"/>
                          <a:cs typeface="Times New Roman"/>
                        </a:rPr>
                        <a:t>FIV conventionnelles</a:t>
                      </a:r>
                      <a:endParaRPr lang="fr-FR" sz="120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491</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21 %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111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22,6 %)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134</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12,8 %</a:t>
                      </a:r>
                      <a:endParaRPr lang="fr-FR" sz="12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Verdana"/>
                          <a:ea typeface="Calibri"/>
                          <a:cs typeface="Times New Roman"/>
                        </a:rPr>
                        <a:t>3,1 %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F79646"/>
                    </a:solidFill>
                  </a:tcPr>
                </a:tc>
                <a:tc gridSpan="2">
                  <a:txBody>
                    <a:bodyPr/>
                    <a:lstStyle/>
                    <a:p>
                      <a:pPr>
                        <a:lnSpc>
                          <a:spcPct val="115000"/>
                        </a:lnSpc>
                        <a:spcAft>
                          <a:spcPts val="1000"/>
                        </a:spcAft>
                      </a:pPr>
                      <a:r>
                        <a:rPr lang="fr-FR" sz="1200" dirty="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hMerge="1">
                  <a:txBody>
                    <a:bodyPr/>
                    <a:lstStyle/>
                    <a:p>
                      <a:pPr>
                        <a:lnSpc>
                          <a:spcPct val="115000"/>
                        </a:lnSpc>
                        <a:spcAft>
                          <a:spcPts val="1000"/>
                        </a:spcAft>
                      </a:pPr>
                      <a:endParaRPr lang="fr-FR" sz="11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Verdana"/>
                          <a:ea typeface="Calibri"/>
                          <a:cs typeface="Times New Roman"/>
                        </a:rPr>
                        <a:t>0,4 %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F79646"/>
                    </a:solidFill>
                  </a:tcPr>
                </a:tc>
              </a:tr>
              <a:tr h="562542">
                <a:tc>
                  <a:txBody>
                    <a:bodyPr/>
                    <a:lstStyle/>
                    <a:p>
                      <a:pPr>
                        <a:lnSpc>
                          <a:spcPct val="115000"/>
                        </a:lnSpc>
                        <a:spcAft>
                          <a:spcPts val="1000"/>
                        </a:spcAft>
                      </a:pPr>
                      <a:r>
                        <a:rPr lang="fr-FR" sz="1200">
                          <a:latin typeface="Verdana"/>
                          <a:ea typeface="Calibri"/>
                          <a:cs typeface="Times New Roman"/>
                        </a:rPr>
                        <a:t>FIV avec ICSI</a:t>
                      </a:r>
                      <a:endParaRPr lang="fr-FR" sz="120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580</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26 %</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112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19,3 %)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128</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11,4 %</a:t>
                      </a:r>
                      <a:endParaRPr lang="fr-FR" sz="12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3,1 %</a:t>
                      </a:r>
                      <a:endParaRPr lang="fr-FR" sz="12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gridSpan="2">
                  <a:txBody>
                    <a:bodyPr/>
                    <a:lstStyle/>
                    <a:p>
                      <a:pPr>
                        <a:lnSpc>
                          <a:spcPct val="115000"/>
                        </a:lnSpc>
                        <a:spcAft>
                          <a:spcPts val="1000"/>
                        </a:spcAft>
                      </a:pPr>
                      <a:r>
                        <a:rPr lang="fr-FR" sz="1200">
                          <a:latin typeface="Verdana"/>
                          <a:ea typeface="Calibri"/>
                          <a:cs typeface="Times New Roman"/>
                        </a:rPr>
                        <a:t>0,5 %</a:t>
                      </a:r>
                      <a:endParaRPr lang="fr-FR" sz="12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hMerge="1">
                  <a:txBody>
                    <a:bodyPr/>
                    <a:lstStyle/>
                    <a:p>
                      <a:pPr>
                        <a:lnSpc>
                          <a:spcPct val="115000"/>
                        </a:lnSpc>
                        <a:spcAft>
                          <a:spcPts val="1000"/>
                        </a:spcAft>
                      </a:pPr>
                      <a:endParaRPr lang="fr-FR" sz="1100" dirty="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Verdana"/>
                          <a:ea typeface="Calibri"/>
                          <a:cs typeface="Times New Roman"/>
                        </a:rPr>
                        <a:t>0,5 %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Calibri"/>
                          <a:ea typeface="Calibri"/>
                          <a:cs typeface="Times New Roman"/>
                        </a:rPr>
                        <a:t> </a:t>
                      </a:r>
                    </a:p>
                  </a:txBody>
                  <a:tcPr marL="32431" marR="32431" marT="32431" marB="32431" anchor="ctr">
                    <a:lnL>
                      <a:noFill/>
                    </a:lnL>
                    <a:lnR>
                      <a:noFill/>
                    </a:lnR>
                    <a:lnT>
                      <a:noFill/>
                    </a:lnT>
                    <a:lnB>
                      <a:noFill/>
                    </a:lnB>
                    <a:solidFill>
                      <a:srgbClr val="F79646"/>
                    </a:solidFill>
                  </a:tcPr>
                </a:tc>
              </a:tr>
              <a:tr h="716401">
                <a:tc>
                  <a:txBody>
                    <a:bodyPr/>
                    <a:lstStyle/>
                    <a:p>
                      <a:pPr>
                        <a:lnSpc>
                          <a:spcPct val="115000"/>
                        </a:lnSpc>
                        <a:spcAft>
                          <a:spcPts val="1000"/>
                        </a:spcAft>
                      </a:pPr>
                      <a:r>
                        <a:rPr lang="fr-FR" sz="1200" dirty="0">
                          <a:latin typeface="Verdana"/>
                          <a:ea typeface="Calibri"/>
                          <a:cs typeface="Times New Roman"/>
                        </a:rPr>
                        <a:t>Transfert d'embryons</a:t>
                      </a:r>
                      <a:br>
                        <a:rPr lang="fr-FR" sz="1200" dirty="0">
                          <a:latin typeface="Verdana"/>
                          <a:ea typeface="Calibri"/>
                          <a:cs typeface="Times New Roman"/>
                        </a:rPr>
                      </a:br>
                      <a:r>
                        <a:rPr lang="fr-FR" sz="1200" dirty="0">
                          <a:latin typeface="Verdana"/>
                          <a:ea typeface="Calibri"/>
                          <a:cs typeface="Times New Roman"/>
                        </a:rPr>
                        <a:t>cryopréservés</a:t>
                      </a:r>
                      <a:endParaRPr lang="fr-FR" sz="1200" dirty="0">
                        <a:latin typeface="Calibri"/>
                        <a:ea typeface="Calibri"/>
                        <a:cs typeface="Times New Roman"/>
                      </a:endParaRPr>
                    </a:p>
                  </a:txBody>
                  <a:tcPr marL="32431" marR="32431" marT="32431" marB="32431"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311</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20,5 %</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54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17,4 %)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63</a:t>
                      </a:r>
                      <a:endParaRPr lang="fr-FR" sz="1200">
                        <a:latin typeface="Calibri"/>
                        <a:ea typeface="Calibri"/>
                        <a:cs typeface="Times New Roman"/>
                      </a:endParaRPr>
                    </a:p>
                  </a:txBody>
                  <a:tcPr marL="32431" marR="32431" marT="32431" marB="3243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16,7 %</a:t>
                      </a:r>
                      <a:endParaRPr lang="fr-FR" sz="1200" dirty="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6,8 %</a:t>
                      </a:r>
                      <a:r>
                        <a:rPr lang="fr-FR" sz="1200">
                          <a:latin typeface="Verdana"/>
                          <a:ea typeface="Calibri"/>
                          <a:cs typeface="Verdana"/>
                        </a:rPr>
                        <a:t></a:t>
                      </a:r>
                      <a:endParaRPr lang="fr-FR" sz="1200">
                        <a:latin typeface="Calibri"/>
                        <a:ea typeface="Calibri"/>
                        <a:cs typeface="Times New Roman"/>
                      </a:endParaRPr>
                    </a:p>
                  </a:txBody>
                  <a:tcPr marL="32431" marR="32431" marT="32431" marB="32431" anchor="ctr">
                    <a:lnL>
                      <a:noFill/>
                    </a:lnL>
                    <a:lnR>
                      <a:noFill/>
                    </a:lnR>
                    <a:lnT>
                      <a:noFill/>
                    </a:lnT>
                    <a:lnB>
                      <a:noFill/>
                    </a:lnB>
                    <a:solidFill>
                      <a:srgbClr val="F79646"/>
                    </a:solidFill>
                  </a:tcPr>
                </a:tc>
                <a:tc gridSpan="2">
                  <a:txBody>
                    <a:bodyPr/>
                    <a:lstStyle/>
                    <a:p>
                      <a:pPr>
                        <a:lnSpc>
                          <a:spcPct val="115000"/>
                        </a:lnSpc>
                        <a:spcAft>
                          <a:spcPts val="1000"/>
                        </a:spcAft>
                      </a:pPr>
                      <a:r>
                        <a:rPr lang="fr-FR" sz="120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hMerge="1">
                  <a:txBody>
                    <a:bodyPr/>
                    <a:lstStyle/>
                    <a:p>
                      <a:pPr>
                        <a:lnSpc>
                          <a:spcPct val="115000"/>
                        </a:lnSpc>
                        <a:spcAft>
                          <a:spcPts val="1000"/>
                        </a:spcAft>
                      </a:pPr>
                      <a:endParaRPr lang="fr-FR" sz="1100" dirty="0">
                        <a:latin typeface="Calibri"/>
                        <a:ea typeface="Calibri"/>
                        <a:cs typeface="Times New Roman"/>
                      </a:endParaRP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Calibri"/>
                          <a:ea typeface="Calibri"/>
                          <a:cs typeface="Times New Roman"/>
                        </a:rPr>
                        <a:t> </a:t>
                      </a:r>
                    </a:p>
                  </a:txBody>
                  <a:tcPr marL="32431" marR="32431" marT="32431" marB="32431"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Calibri"/>
                          <a:ea typeface="Calibri"/>
                          <a:cs typeface="Times New Roman"/>
                        </a:rPr>
                        <a:t> </a:t>
                      </a:r>
                    </a:p>
                  </a:txBody>
                  <a:tcPr marL="32431" marR="32431" marT="32431" marB="32431" anchor="ctr">
                    <a:lnL>
                      <a:noFill/>
                    </a:lnL>
                    <a:lnR>
                      <a:noFill/>
                    </a:lnR>
                    <a:lnT>
                      <a:noFill/>
                    </a:lnT>
                    <a:lnB>
                      <a:noFill/>
                    </a:lnB>
                    <a:solidFill>
                      <a:srgbClr val="F79646"/>
                    </a:solidFill>
                  </a:tcPr>
                </a:tc>
              </a:tr>
              <a:tr h="1619110">
                <a:tc gridSpan="11">
                  <a:txBody>
                    <a:bodyPr/>
                    <a:lstStyle/>
                    <a:p>
                      <a:pPr>
                        <a:lnSpc>
                          <a:spcPct val="115000"/>
                        </a:lnSpc>
                        <a:spcAft>
                          <a:spcPts val="1000"/>
                        </a:spcAft>
                      </a:pPr>
                      <a:r>
                        <a:rPr lang="fr-FR" sz="1100" b="1" dirty="0" smtClean="0">
                          <a:latin typeface="Verdana"/>
                          <a:ea typeface="Calibri"/>
                          <a:cs typeface="Times New Roman"/>
                        </a:rPr>
                        <a:t>Tentatives</a:t>
                      </a:r>
                      <a:r>
                        <a:rPr lang="fr-FR" sz="1100" dirty="0" smtClean="0">
                          <a:latin typeface="Verdana"/>
                          <a:ea typeface="Calibri"/>
                          <a:cs typeface="Times New Roman"/>
                        </a:rPr>
                        <a:t> </a:t>
                      </a:r>
                      <a:r>
                        <a:rPr lang="fr-FR" sz="1100" dirty="0">
                          <a:latin typeface="Verdana"/>
                          <a:ea typeface="Calibri"/>
                          <a:cs typeface="Times New Roman"/>
                        </a:rPr>
                        <a:t>= nombre de traitements commencés - </a:t>
                      </a:r>
                      <a:r>
                        <a:rPr lang="fr-FR" sz="1100" b="1" dirty="0">
                          <a:latin typeface="Verdana"/>
                          <a:ea typeface="Calibri"/>
                          <a:cs typeface="Times New Roman"/>
                        </a:rPr>
                        <a:t>FC/Gr</a:t>
                      </a:r>
                      <a:r>
                        <a:rPr lang="fr-FR" sz="1100" dirty="0">
                          <a:latin typeface="Verdana"/>
                          <a:ea typeface="Calibri"/>
                          <a:cs typeface="Times New Roman"/>
                        </a:rPr>
                        <a:t> = fausses couches pour 100 grossesses débutantes.</a:t>
                      </a:r>
                      <a:br>
                        <a:rPr lang="fr-FR" sz="1100" dirty="0">
                          <a:latin typeface="Verdana"/>
                          <a:ea typeface="Calibri"/>
                          <a:cs typeface="Times New Roman"/>
                        </a:rPr>
                      </a:br>
                      <a:r>
                        <a:rPr lang="fr-FR" sz="1100" dirty="0">
                          <a:latin typeface="Verdana"/>
                          <a:ea typeface="Calibri"/>
                          <a:cs typeface="Times New Roman"/>
                        </a:rPr>
                        <a:t>Le nombre d'</a:t>
                      </a:r>
                      <a:r>
                        <a:rPr lang="fr-FR" sz="1100" b="1" dirty="0">
                          <a:latin typeface="Verdana"/>
                          <a:ea typeface="Calibri"/>
                          <a:cs typeface="Times New Roman"/>
                        </a:rPr>
                        <a:t>enfants nés</a:t>
                      </a:r>
                      <a:r>
                        <a:rPr lang="fr-FR" sz="1100" dirty="0">
                          <a:latin typeface="Verdana"/>
                          <a:ea typeface="Calibri"/>
                          <a:cs typeface="Times New Roman"/>
                        </a:rPr>
                        <a:t> dépasse celui du nombre </a:t>
                      </a:r>
                      <a:r>
                        <a:rPr lang="fr-FR" sz="1100" dirty="0" smtClean="0">
                          <a:latin typeface="Verdana"/>
                          <a:ea typeface="Calibri"/>
                          <a:cs typeface="Times New Roman"/>
                        </a:rPr>
                        <a:t>de </a:t>
                      </a:r>
                      <a:r>
                        <a:rPr lang="fr-FR" sz="1100" dirty="0">
                          <a:latin typeface="Verdana"/>
                          <a:ea typeface="Calibri"/>
                          <a:cs typeface="Times New Roman"/>
                        </a:rPr>
                        <a:t>grossesses par le biais des grossesses multiples.</a:t>
                      </a:r>
                      <a:br>
                        <a:rPr lang="fr-FR" sz="1100" dirty="0">
                          <a:latin typeface="Verdana"/>
                          <a:ea typeface="Calibri"/>
                          <a:cs typeface="Times New Roman"/>
                        </a:rPr>
                      </a:br>
                      <a:r>
                        <a:rPr lang="fr-FR" sz="1100" b="1">
                          <a:latin typeface="Verdana"/>
                          <a:ea typeface="Calibri"/>
                          <a:cs typeface="Times New Roman"/>
                        </a:rPr>
                        <a:t>Encadré </a:t>
                      </a:r>
                      <a:r>
                        <a:rPr lang="fr-FR" sz="1100" b="1" smtClean="0">
                          <a:latin typeface="Verdana"/>
                          <a:ea typeface="Calibri"/>
                          <a:cs typeface="Times New Roman"/>
                        </a:rPr>
                        <a:t>orange</a:t>
                      </a:r>
                      <a:r>
                        <a:rPr lang="fr-FR" sz="1100" smtClean="0">
                          <a:latin typeface="Verdana"/>
                          <a:ea typeface="Calibri"/>
                          <a:cs typeface="Times New Roman"/>
                        </a:rPr>
                        <a:t>: </a:t>
                      </a:r>
                      <a:r>
                        <a:rPr lang="fr-FR" sz="1100" dirty="0">
                          <a:latin typeface="Verdana"/>
                          <a:ea typeface="Calibri"/>
                          <a:cs typeface="Times New Roman"/>
                        </a:rPr>
                        <a:t>fréquence en pourcentage des techniques particulières utilisées par techniques d'AMP</a:t>
                      </a:r>
                      <a:br>
                        <a:rPr lang="fr-FR" sz="1100" dirty="0">
                          <a:latin typeface="Verdana"/>
                          <a:ea typeface="Calibri"/>
                          <a:cs typeface="Times New Roman"/>
                        </a:rPr>
                      </a:br>
                      <a:r>
                        <a:rPr lang="fr-FR" sz="1100" b="1" dirty="0">
                          <a:latin typeface="Verdana"/>
                          <a:ea typeface="Calibri"/>
                          <a:cs typeface="Times New Roman"/>
                        </a:rPr>
                        <a:t>IIU</a:t>
                      </a:r>
                      <a:r>
                        <a:rPr lang="fr-FR" sz="1100" dirty="0">
                          <a:latin typeface="Verdana"/>
                          <a:ea typeface="Calibri"/>
                          <a:cs typeface="Times New Roman"/>
                        </a:rPr>
                        <a:t> = inéminations intra-utérines, </a:t>
                      </a:r>
                      <a:r>
                        <a:rPr lang="fr-FR" sz="1100" b="1" dirty="0">
                          <a:latin typeface="Verdana"/>
                          <a:ea typeface="Calibri"/>
                          <a:cs typeface="Times New Roman"/>
                        </a:rPr>
                        <a:t>IIC</a:t>
                      </a:r>
                      <a:r>
                        <a:rPr lang="fr-FR" sz="1100" dirty="0">
                          <a:latin typeface="Verdana"/>
                          <a:ea typeface="Calibri"/>
                          <a:cs typeface="Times New Roman"/>
                        </a:rPr>
                        <a:t> = inséminations intra-cervicales</a:t>
                      </a:r>
                      <a:endParaRPr lang="fr-FR" sz="1100" dirty="0">
                        <a:latin typeface="Calibri"/>
                        <a:ea typeface="Calibri"/>
                        <a:cs typeface="Times New Roman"/>
                      </a:endParaRPr>
                    </a:p>
                  </a:txBody>
                  <a:tcPr marL="32431" marR="32431" marT="32431" marB="32431"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3" name="Rectangle 2"/>
          <p:cNvSpPr/>
          <p:nvPr/>
        </p:nvSpPr>
        <p:spPr>
          <a:xfrm>
            <a:off x="503040" y="188640"/>
            <a:ext cx="8640960" cy="400110"/>
          </a:xfrm>
          <a:prstGeom prst="rect">
            <a:avLst/>
          </a:prstGeom>
        </p:spPr>
        <p:txBody>
          <a:bodyPr wrap="square">
            <a:spAutoFit/>
          </a:bodyPr>
          <a:lstStyle/>
          <a:p>
            <a:r>
              <a:rPr lang="fr-FR" sz="2000" b="1" dirty="0" smtClean="0">
                <a:solidFill>
                  <a:srgbClr val="FF0000"/>
                </a:solidFill>
              </a:rPr>
              <a:t>Statistiques 2009: résultats des techniques d'AMP avec don de sperme. </a:t>
            </a:r>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JPEG - 39.1 ko"/>
          <p:cNvPicPr>
            <a:picLocks noChangeAspect="1" noChangeArrowheads="1"/>
          </p:cNvPicPr>
          <p:nvPr/>
        </p:nvPicPr>
        <p:blipFill>
          <a:blip r:embed="rId3" cstate="print"/>
          <a:srcRect/>
          <a:stretch>
            <a:fillRect/>
          </a:stretch>
        </p:blipFill>
        <p:spPr bwMode="auto">
          <a:xfrm>
            <a:off x="1115617" y="980728"/>
            <a:ext cx="6768752" cy="2436055"/>
          </a:xfrm>
          <a:prstGeom prst="rect">
            <a:avLst/>
          </a:prstGeom>
          <a:noFill/>
        </p:spPr>
      </p:pic>
      <p:sp>
        <p:nvSpPr>
          <p:cNvPr id="4" name="Rectangle 3"/>
          <p:cNvSpPr/>
          <p:nvPr/>
        </p:nvSpPr>
        <p:spPr>
          <a:xfrm>
            <a:off x="251520" y="188640"/>
            <a:ext cx="8712968" cy="646331"/>
          </a:xfrm>
          <a:prstGeom prst="rect">
            <a:avLst/>
          </a:prstGeom>
        </p:spPr>
        <p:txBody>
          <a:bodyPr wrap="square">
            <a:spAutoFit/>
          </a:bodyPr>
          <a:lstStyle/>
          <a:p>
            <a:r>
              <a:rPr lang="fr-FR" dirty="0" smtClean="0"/>
              <a:t>A partir du stade blastocyste, l’embryon va grossir et sortir de la zone pellucide : c’est l’éclosion du blastocyste (5ème jour après la fécondation).</a:t>
            </a:r>
            <a:endParaRPr lang="fr-FR" dirty="0"/>
          </a:p>
        </p:txBody>
      </p:sp>
      <p:sp>
        <p:nvSpPr>
          <p:cNvPr id="6" name="Rectangle 5"/>
          <p:cNvSpPr/>
          <p:nvPr/>
        </p:nvSpPr>
        <p:spPr>
          <a:xfrm>
            <a:off x="2843808" y="3356992"/>
            <a:ext cx="2446504" cy="276999"/>
          </a:xfrm>
          <a:prstGeom prst="rect">
            <a:avLst/>
          </a:prstGeom>
        </p:spPr>
        <p:txBody>
          <a:bodyPr wrap="none">
            <a:spAutoFit/>
          </a:bodyPr>
          <a:lstStyle/>
          <a:p>
            <a:pPr lvl="0" eaLnBrk="0" fontAlgn="base" hangingPunct="0">
              <a:spcBef>
                <a:spcPct val="0"/>
              </a:spcBef>
              <a:spcAft>
                <a:spcPct val="0"/>
              </a:spcAft>
            </a:pPr>
            <a:r>
              <a:rPr lang="fr-FR" sz="1200" b="1" dirty="0" smtClean="0">
                <a:cs typeface="Arial" pitchFamily="34" charset="0"/>
              </a:rPr>
              <a:t>Eclosion du blastocyste (5ème jour)</a:t>
            </a:r>
            <a:endParaRPr lang="fr-FR" sz="1200" dirty="0" smtClean="0">
              <a:cs typeface="Arial" pitchFamily="34" charset="0"/>
            </a:endParaRPr>
          </a:p>
        </p:txBody>
      </p:sp>
      <p:pic>
        <p:nvPicPr>
          <p:cNvPr id="107525" name="Picture 5" descr="PNG - 142.1 ko"/>
          <p:cNvPicPr>
            <a:picLocks noChangeAspect="1" noChangeArrowheads="1"/>
          </p:cNvPicPr>
          <p:nvPr/>
        </p:nvPicPr>
        <p:blipFill>
          <a:blip r:embed="rId4" cstate="print"/>
          <a:srcRect/>
          <a:stretch>
            <a:fillRect/>
          </a:stretch>
        </p:blipFill>
        <p:spPr bwMode="auto">
          <a:xfrm>
            <a:off x="4283969" y="3912588"/>
            <a:ext cx="3672408" cy="2396732"/>
          </a:xfrm>
          <a:prstGeom prst="rect">
            <a:avLst/>
          </a:prstGeom>
          <a:noFill/>
        </p:spPr>
      </p:pic>
      <p:sp>
        <p:nvSpPr>
          <p:cNvPr id="9" name="Rectangle 8"/>
          <p:cNvSpPr/>
          <p:nvPr/>
        </p:nvSpPr>
        <p:spPr>
          <a:xfrm>
            <a:off x="5008404" y="6384410"/>
            <a:ext cx="1260538" cy="276999"/>
          </a:xfrm>
          <a:prstGeom prst="rect">
            <a:avLst/>
          </a:prstGeom>
        </p:spPr>
        <p:txBody>
          <a:bodyPr wrap="none">
            <a:spAutoFit/>
          </a:bodyPr>
          <a:lstStyle/>
          <a:p>
            <a:pPr lvl="0" eaLnBrk="0" fontAlgn="base" hangingPunct="0">
              <a:spcBef>
                <a:spcPct val="0"/>
              </a:spcBef>
              <a:spcAft>
                <a:spcPct val="0"/>
              </a:spcAft>
            </a:pPr>
            <a:r>
              <a:rPr lang="fr-FR" sz="1200" b="1" dirty="0" smtClean="0">
                <a:solidFill>
                  <a:prstClr val="black"/>
                </a:solidFill>
                <a:cs typeface="Arial" pitchFamily="34" charset="0"/>
              </a:rPr>
              <a:t>Blastocyste éclos</a:t>
            </a:r>
            <a:endParaRPr lang="fr-FR" sz="1200" dirty="0" smtClean="0">
              <a:solidFill>
                <a:prstClr val="black"/>
              </a:solidFill>
              <a:cs typeface="Arial" pitchFamily="34" charset="0"/>
            </a:endParaRPr>
          </a:p>
        </p:txBody>
      </p:sp>
      <p:sp>
        <p:nvSpPr>
          <p:cNvPr id="11" name="Rectangle 10"/>
          <p:cNvSpPr/>
          <p:nvPr/>
        </p:nvSpPr>
        <p:spPr>
          <a:xfrm>
            <a:off x="323528" y="3861048"/>
            <a:ext cx="3672408" cy="2554545"/>
          </a:xfrm>
          <a:prstGeom prst="rect">
            <a:avLst/>
          </a:prstGeom>
        </p:spPr>
        <p:txBody>
          <a:bodyPr wrap="square">
            <a:spAutoFit/>
          </a:bodyPr>
          <a:lstStyle/>
          <a:p>
            <a:r>
              <a:rPr lang="fr-FR" sz="1600" b="1" dirty="0" smtClean="0"/>
              <a:t>Migration de l’embryon</a:t>
            </a:r>
          </a:p>
          <a:p>
            <a:r>
              <a:rPr lang="fr-FR" sz="1600" dirty="0" smtClean="0"/>
              <a:t>Pendant son développement, l’embryon va se déplacer dans la trompe pour se diriger vers l’utérus. Ce déplacement s’effectue grâce à des cils placés sur la paroi de la trompe qui par leur mouvement vont balayer l’embryon et le pousser vers l’utérus. L’embryon arrive dans l’utérus vers le 4ème jour après la fécondation.</a:t>
            </a:r>
            <a:endParaRPr lang="fr-FR"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59023" y="1313384"/>
          <a:ext cx="8784977" cy="5544616"/>
        </p:xfrm>
        <a:graphic>
          <a:graphicData uri="http://schemas.openxmlformats.org/drawingml/2006/table">
            <a:tbl>
              <a:tblPr/>
              <a:tblGrid>
                <a:gridCol w="1416855"/>
                <a:gridCol w="748244"/>
                <a:gridCol w="733265"/>
                <a:gridCol w="1061263"/>
                <a:gridCol w="696995"/>
                <a:gridCol w="1042339"/>
                <a:gridCol w="805012"/>
                <a:gridCol w="405267"/>
                <a:gridCol w="184057"/>
                <a:gridCol w="681668"/>
                <a:gridCol w="1010012"/>
              </a:tblGrid>
              <a:tr h="1137727">
                <a:tc>
                  <a:txBody>
                    <a:bodyPr/>
                    <a:lstStyle/>
                    <a:p>
                      <a:pPr>
                        <a:lnSpc>
                          <a:spcPct val="115000"/>
                        </a:lnSpc>
                        <a:spcAft>
                          <a:spcPts val="1000"/>
                        </a:spcAft>
                      </a:pPr>
                      <a:r>
                        <a:rPr lang="fr-FR" sz="1200" dirty="0">
                          <a:latin typeface="Verdana"/>
                          <a:ea typeface="Calibri"/>
                          <a:cs typeface="Times New Roman"/>
                        </a:rPr>
                        <a:t>Techniques AMP</a:t>
                      </a:r>
                      <a:endParaRPr lang="fr-FR" sz="1200" dirty="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1000" dirty="0">
                          <a:latin typeface="Verdana"/>
                          <a:ea typeface="Calibri"/>
                          <a:cs typeface="Times New Roman"/>
                        </a:rPr>
                        <a:t>Tentatives</a:t>
                      </a:r>
                      <a:endParaRPr lang="fr-FR" sz="1000" dirty="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1200" dirty="0">
                          <a:latin typeface="Verdana"/>
                          <a:ea typeface="Calibri"/>
                          <a:cs typeface="Times New Roman"/>
                        </a:rPr>
                        <a:t>FC/Gr</a:t>
                      </a:r>
                      <a:endParaRPr lang="fr-FR" sz="1200" dirty="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pPr>
                      <a:r>
                        <a:rPr lang="fr-FR" sz="900" dirty="0">
                          <a:latin typeface="Verdana"/>
                          <a:ea typeface="Times New Roman"/>
                          <a:cs typeface="Times New Roman"/>
                        </a:rPr>
                        <a:t>Accouchements</a:t>
                      </a:r>
                      <a:br>
                        <a:rPr lang="fr-FR" sz="900" dirty="0">
                          <a:latin typeface="Verdana"/>
                          <a:ea typeface="Times New Roman"/>
                          <a:cs typeface="Times New Roman"/>
                        </a:rPr>
                      </a:br>
                      <a:r>
                        <a:rPr lang="fr-FR" sz="900" dirty="0">
                          <a:latin typeface="Verdana"/>
                          <a:ea typeface="Times New Roman"/>
                          <a:cs typeface="Times New Roman"/>
                        </a:rPr>
                        <a:t>et % / tentatives</a:t>
                      </a:r>
                    </a:p>
                  </a:txBody>
                  <a:tcPr marL="32824" marR="32824" marT="32824" marB="32824" anchor="ctr">
                    <a:lnL>
                      <a:noFill/>
                    </a:lnL>
                    <a:lnR>
                      <a:noFill/>
                    </a:lnR>
                    <a:lnT>
                      <a:noFill/>
                    </a:lnT>
                    <a:lnB>
                      <a:noFill/>
                    </a:lnB>
                  </a:tcPr>
                </a:tc>
                <a:tc>
                  <a:txBody>
                    <a:bodyPr/>
                    <a:lstStyle/>
                    <a:p>
                      <a:pPr>
                        <a:lnSpc>
                          <a:spcPct val="115000"/>
                        </a:lnSpc>
                        <a:spcAft>
                          <a:spcPts val="1000"/>
                        </a:spcAft>
                      </a:pPr>
                      <a:r>
                        <a:rPr lang="fr-FR" sz="1200" dirty="0">
                          <a:latin typeface="Verdana"/>
                          <a:ea typeface="Calibri"/>
                          <a:cs typeface="Times New Roman"/>
                        </a:rPr>
                        <a:t>Enfants nés</a:t>
                      </a:r>
                      <a:endParaRPr lang="fr-FR" sz="1200" dirty="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900" dirty="0">
                          <a:latin typeface="Verdana"/>
                          <a:ea typeface="Calibri"/>
                          <a:cs typeface="Times New Roman"/>
                        </a:rPr>
                        <a:t>cult.Prolongées</a:t>
                      </a:r>
                      <a:br>
                        <a:rPr lang="fr-FR" sz="900" dirty="0">
                          <a:latin typeface="Verdana"/>
                          <a:ea typeface="Calibri"/>
                          <a:cs typeface="Times New Roman"/>
                        </a:rPr>
                      </a:br>
                      <a:r>
                        <a:rPr lang="fr-FR" sz="900" dirty="0">
                          <a:latin typeface="Verdana"/>
                          <a:ea typeface="Calibri"/>
                          <a:cs typeface="Times New Roman"/>
                        </a:rPr>
                        <a:t>(Blastocystes)</a:t>
                      </a:r>
                      <a:endParaRPr lang="fr-FR" sz="900" dirty="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1100" dirty="0">
                          <a:latin typeface="Verdana"/>
                          <a:ea typeface="Calibri"/>
                          <a:cs typeface="Times New Roman"/>
                        </a:rPr>
                        <a:t>Hatching</a:t>
                      </a:r>
                      <a:endParaRPr lang="fr-FR" sz="1100" dirty="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1100" dirty="0">
                          <a:latin typeface="Verdana"/>
                          <a:ea typeface="Calibri"/>
                          <a:cs typeface="Times New Roman"/>
                        </a:rPr>
                        <a:t>IMSI</a:t>
                      </a:r>
                      <a:endParaRPr lang="fr-FR" sz="1100" dirty="0">
                        <a:latin typeface="Calibri"/>
                        <a:ea typeface="Calibri"/>
                        <a:cs typeface="Times New Roman"/>
                      </a:endParaRPr>
                    </a:p>
                  </a:txBody>
                  <a:tcPr marL="32824" marR="32824" marT="32824" marB="32824" anchor="ctr">
                    <a:lnL>
                      <a:noFill/>
                    </a:lnL>
                    <a:lnR>
                      <a:noFill/>
                    </a:lnR>
                    <a:lnT>
                      <a:noFill/>
                    </a:lnT>
                    <a:lnB>
                      <a:noFill/>
                    </a:lnB>
                  </a:tcPr>
                </a:tc>
                <a:tc gridSpan="2">
                  <a:txBody>
                    <a:bodyPr/>
                    <a:lstStyle/>
                    <a:p>
                      <a:pPr>
                        <a:lnSpc>
                          <a:spcPct val="115000"/>
                        </a:lnSpc>
                        <a:spcAft>
                          <a:spcPts val="1000"/>
                        </a:spcAft>
                      </a:pPr>
                      <a:r>
                        <a:rPr lang="fr-FR" sz="1100" dirty="0">
                          <a:latin typeface="Verdana"/>
                          <a:ea typeface="Calibri"/>
                          <a:cs typeface="Times New Roman"/>
                        </a:rPr>
                        <a:t>Maturation </a:t>
                      </a:r>
                      <a:br>
                        <a:rPr lang="fr-FR" sz="1100" dirty="0">
                          <a:latin typeface="Verdana"/>
                          <a:ea typeface="Calibri"/>
                          <a:cs typeface="Times New Roman"/>
                        </a:rPr>
                      </a:br>
                      <a:r>
                        <a:rPr lang="fr-FR" sz="1100" dirty="0">
                          <a:latin typeface="Verdana"/>
                          <a:ea typeface="Calibri"/>
                          <a:cs typeface="Times New Roman"/>
                        </a:rPr>
                        <a:t>in vitro (MIV)</a:t>
                      </a:r>
                      <a:endParaRPr lang="fr-FR" sz="1100" dirty="0">
                        <a:latin typeface="Calibri"/>
                        <a:ea typeface="Calibri"/>
                        <a:cs typeface="Times New Roman"/>
                      </a:endParaRPr>
                    </a:p>
                  </a:txBody>
                  <a:tcPr marL="32824" marR="32824" marT="32824" marB="32824" anchor="ctr">
                    <a:lnL>
                      <a:noFill/>
                    </a:lnL>
                    <a:lnR>
                      <a:noFill/>
                    </a:lnR>
                    <a:lnT>
                      <a:noFill/>
                    </a:lnT>
                    <a:lnB>
                      <a:noFill/>
                    </a:lnB>
                  </a:tcPr>
                </a:tc>
                <a:tc hMerge="1">
                  <a:txBody>
                    <a:bodyPr/>
                    <a:lstStyle/>
                    <a:p>
                      <a:endParaRPr lang="fr-FR"/>
                    </a:p>
                  </a:txBody>
                  <a:tcPr/>
                </a:tc>
                <a:tc>
                  <a:txBody>
                    <a:bodyPr/>
                    <a:lstStyle/>
                    <a:p>
                      <a:pPr>
                        <a:lnSpc>
                          <a:spcPct val="115000"/>
                        </a:lnSpc>
                        <a:spcAft>
                          <a:spcPts val="1000"/>
                        </a:spcAft>
                      </a:pPr>
                      <a:r>
                        <a:rPr lang="fr-FR" sz="1100" dirty="0" smtClean="0">
                          <a:latin typeface="Verdana"/>
                          <a:ea typeface="Calibri"/>
                          <a:cs typeface="Times New Roman"/>
                        </a:rPr>
                        <a:t>Cycles </a:t>
                      </a:r>
                      <a:r>
                        <a:rPr lang="fr-FR" sz="1100" dirty="0">
                          <a:latin typeface="Verdana"/>
                          <a:ea typeface="Calibri"/>
                          <a:cs typeface="Times New Roman"/>
                        </a:rPr>
                        <a:t>naturels</a:t>
                      </a:r>
                      <a:br>
                        <a:rPr lang="fr-FR" sz="1100" dirty="0">
                          <a:latin typeface="Verdana"/>
                          <a:ea typeface="Calibri"/>
                          <a:cs typeface="Times New Roman"/>
                        </a:rPr>
                      </a:br>
                      <a:r>
                        <a:rPr lang="fr-FR" sz="1100" dirty="0">
                          <a:latin typeface="Verdana"/>
                          <a:ea typeface="Calibri"/>
                          <a:cs typeface="Times New Roman"/>
                        </a:rPr>
                        <a:t>spontanés</a:t>
                      </a:r>
                      <a:endParaRPr lang="fr-FR" sz="1100" dirty="0">
                        <a:latin typeface="Calibri"/>
                        <a:ea typeface="Calibri"/>
                        <a:cs typeface="Times New Roman"/>
                      </a:endParaRPr>
                    </a:p>
                  </a:txBody>
                  <a:tcPr marL="32824" marR="32824" marT="32824" marB="32824" anchor="ctr">
                    <a:lnL>
                      <a:noFill/>
                    </a:lnL>
                    <a:lnR>
                      <a:noFill/>
                    </a:lnR>
                    <a:lnT>
                      <a:noFill/>
                    </a:lnT>
                    <a:lnB>
                      <a:noFill/>
                    </a:lnB>
                  </a:tcPr>
                </a:tc>
              </a:tr>
              <a:tr h="586521">
                <a:tc gridSpan="11">
                  <a:txBody>
                    <a:bodyPr/>
                    <a:lstStyle/>
                    <a:p>
                      <a:pPr>
                        <a:lnSpc>
                          <a:spcPct val="115000"/>
                        </a:lnSpc>
                        <a:spcAft>
                          <a:spcPts val="1000"/>
                        </a:spcAft>
                      </a:pPr>
                      <a:r>
                        <a:rPr lang="fr-FR" sz="1200" b="1" dirty="0">
                          <a:latin typeface="Verdana"/>
                          <a:ea typeface="Calibri"/>
                          <a:cs typeface="Times New Roman"/>
                        </a:rPr>
                        <a:t>DON D'OVOCYTES</a:t>
                      </a:r>
                      <a:endParaRPr lang="fr-FR" sz="1200" dirty="0">
                        <a:latin typeface="Calibri"/>
                        <a:ea typeface="Calibri"/>
                        <a:cs typeface="Times New Roman"/>
                      </a:endParaRPr>
                    </a:p>
                  </a:txBody>
                  <a:tcPr marL="32824" marR="32824" marT="32824" marB="32824" anchor="ctr">
                    <a:lnL>
                      <a:noFill/>
                    </a:lnL>
                    <a:lnR>
                      <a:noFill/>
                    </a:lnR>
                    <a:lnT>
                      <a:noFill/>
                    </a:lnT>
                    <a:lnB>
                      <a:noFill/>
                    </a:lnB>
                    <a:solidFill>
                      <a:srgbClr val="FFCC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650393">
                <a:tc>
                  <a:txBody>
                    <a:bodyPr/>
                    <a:lstStyle/>
                    <a:p>
                      <a:pPr>
                        <a:lnSpc>
                          <a:spcPct val="115000"/>
                        </a:lnSpc>
                        <a:spcAft>
                          <a:spcPts val="1000"/>
                        </a:spcAft>
                      </a:pPr>
                      <a:r>
                        <a:rPr lang="fr-FR" sz="1200">
                          <a:latin typeface="Verdana"/>
                          <a:ea typeface="Calibri"/>
                          <a:cs typeface="Times New Roman"/>
                        </a:rPr>
                        <a:t>FIV conventionnelles</a:t>
                      </a:r>
                      <a:endParaRPr lang="fr-FR" sz="120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176</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29,5 %</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36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20,5 %)</a:t>
                      </a:r>
                      <a:endParaRPr lang="fr-FR" sz="1200" dirty="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41</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0,6 %</a:t>
                      </a:r>
                      <a:endParaRPr lang="fr-FR" sz="1200" dirty="0">
                        <a:latin typeface="Calibri"/>
                        <a:ea typeface="Calibri"/>
                        <a:cs typeface="Times New Roman"/>
                      </a:endParaRPr>
                    </a:p>
                  </a:txBody>
                  <a:tcPr marL="32824" marR="32824" marT="32824" marB="32824" anchor="ctr">
                    <a:lnL>
                      <a:noFill/>
                    </a:lnL>
                    <a:lnR>
                      <a:noFill/>
                    </a:lnR>
                    <a:lnT>
                      <a:noFill/>
                    </a:lnT>
                    <a:lnB>
                      <a:noFill/>
                    </a:lnB>
                    <a:solidFill>
                      <a:srgbClr val="F79646"/>
                    </a:solidFill>
                  </a:tcPr>
                </a:tc>
                <a:tc>
                  <a:txBody>
                    <a:bodyPr/>
                    <a:lstStyle/>
                    <a:p>
                      <a:pPr>
                        <a:lnSpc>
                          <a:spcPct val="115000"/>
                        </a:lnSpc>
                        <a:spcAft>
                          <a:spcPts val="1000"/>
                        </a:spcAft>
                      </a:pPr>
                      <a:r>
                        <a:rPr lang="fr-FR" sz="1200" dirty="0">
                          <a:latin typeface="Verdana"/>
                          <a:ea typeface="Calibri"/>
                          <a:cs typeface="Times New Roman"/>
                        </a:rPr>
                        <a:t>1,7 %</a:t>
                      </a:r>
                      <a:endParaRPr lang="fr-FR" sz="1200" dirty="0">
                        <a:latin typeface="Calibri"/>
                        <a:ea typeface="Calibri"/>
                        <a:cs typeface="Times New Roman"/>
                      </a:endParaRPr>
                    </a:p>
                  </a:txBody>
                  <a:tcPr marL="32824" marR="32824" marT="32824" marB="32824" anchor="ctr">
                    <a:lnL>
                      <a:noFill/>
                    </a:lnL>
                    <a:lnR>
                      <a:noFill/>
                    </a:lnR>
                    <a:lnT>
                      <a:noFill/>
                    </a:lnT>
                    <a:lnB>
                      <a:noFill/>
                    </a:lnB>
                    <a:solidFill>
                      <a:srgbClr val="F79646"/>
                    </a:solidFill>
                  </a:tcPr>
                </a:tc>
                <a:tc gridSpan="2">
                  <a:txBody>
                    <a:bodyPr/>
                    <a:lstStyle/>
                    <a:p>
                      <a:pPr>
                        <a:lnSpc>
                          <a:spcPct val="115000"/>
                        </a:lnSpc>
                      </a:pPr>
                      <a:endParaRPr lang="fr-FR" sz="1200" dirty="0">
                        <a:latin typeface="Calibri"/>
                        <a:ea typeface="Times New Roman"/>
                      </a:endParaRPr>
                    </a:p>
                  </a:txBody>
                  <a:tcPr marL="32824" marR="32824" marT="32824" marB="32824" anchor="ctr">
                    <a:lnL>
                      <a:noFill/>
                    </a:lnL>
                    <a:lnR>
                      <a:noFill/>
                    </a:lnR>
                    <a:lnT>
                      <a:noFill/>
                    </a:lnT>
                    <a:lnB>
                      <a:noFill/>
                    </a:lnB>
                    <a:solidFill>
                      <a:srgbClr val="F79646"/>
                    </a:solidFill>
                  </a:tcPr>
                </a:tc>
                <a:tc hMerge="1">
                  <a:txBody>
                    <a:bodyPr/>
                    <a:lstStyle/>
                    <a:p>
                      <a:pPr>
                        <a:lnSpc>
                          <a:spcPct val="115000"/>
                        </a:lnSpc>
                      </a:pPr>
                      <a:endParaRPr lang="fr-FR" sz="1200">
                        <a:latin typeface="Calibri"/>
                        <a:ea typeface="Times New Roman"/>
                      </a:endParaRPr>
                    </a:p>
                  </a:txBody>
                  <a:tcPr marL="32824" marR="32824" marT="32824" marB="32824" anchor="ctr">
                    <a:lnL>
                      <a:noFill/>
                    </a:lnL>
                    <a:lnR>
                      <a:noFill/>
                    </a:lnR>
                    <a:lnT>
                      <a:noFill/>
                    </a:lnT>
                    <a:lnB>
                      <a:noFill/>
                    </a:lnB>
                    <a:solidFill>
                      <a:srgbClr val="F79646"/>
                    </a:solidFill>
                  </a:tcPr>
                </a:tc>
                <a:tc>
                  <a:txBody>
                    <a:bodyPr/>
                    <a:lstStyle/>
                    <a:p>
                      <a:endParaRPr lang="fr-FR" dirty="0"/>
                    </a:p>
                  </a:txBody>
                  <a:tcPr marL="32824" marR="32824" marT="32824" marB="32824" anchor="ctr">
                    <a:lnL>
                      <a:noFill/>
                    </a:lnL>
                    <a:lnR>
                      <a:noFill/>
                    </a:lnR>
                    <a:lnT>
                      <a:noFill/>
                    </a:lnT>
                    <a:lnB>
                      <a:noFill/>
                    </a:lnB>
                    <a:solidFill>
                      <a:srgbClr val="F79646"/>
                    </a:solidFill>
                  </a:tcPr>
                </a:tc>
                <a:tc>
                  <a:txBody>
                    <a:bodyPr/>
                    <a:lstStyle/>
                    <a:p>
                      <a:pPr>
                        <a:lnSpc>
                          <a:spcPct val="115000"/>
                        </a:lnSpc>
                      </a:pPr>
                      <a:endParaRPr lang="fr-FR" sz="1200" dirty="0">
                        <a:latin typeface="Calibri"/>
                        <a:ea typeface="Times New Roman"/>
                      </a:endParaRPr>
                    </a:p>
                  </a:txBody>
                  <a:tcPr marL="32824" marR="32824" marT="32824" marB="32824" anchor="ctr">
                    <a:lnL>
                      <a:noFill/>
                    </a:lnL>
                    <a:lnR>
                      <a:noFill/>
                    </a:lnR>
                    <a:lnT>
                      <a:noFill/>
                    </a:lnT>
                    <a:lnB>
                      <a:noFill/>
                    </a:lnB>
                    <a:solidFill>
                      <a:srgbClr val="F79646"/>
                    </a:solidFill>
                  </a:tcPr>
                </a:tc>
              </a:tr>
              <a:tr h="650393">
                <a:tc>
                  <a:txBody>
                    <a:bodyPr/>
                    <a:lstStyle/>
                    <a:p>
                      <a:pPr>
                        <a:lnSpc>
                          <a:spcPct val="115000"/>
                        </a:lnSpc>
                        <a:spcAft>
                          <a:spcPts val="1000"/>
                        </a:spcAft>
                      </a:pPr>
                      <a:r>
                        <a:rPr lang="fr-FR" sz="1200">
                          <a:latin typeface="Verdana"/>
                          <a:ea typeface="Calibri"/>
                          <a:cs typeface="Times New Roman"/>
                        </a:rPr>
                        <a:t>FIV avec ICSI</a:t>
                      </a:r>
                      <a:endParaRPr lang="fr-FR" sz="120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312</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30 %</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61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19,5 %)</a:t>
                      </a:r>
                      <a:endParaRPr lang="fr-FR" sz="1200" dirty="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68</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1,3 %</a:t>
                      </a:r>
                      <a:endParaRPr lang="fr-FR" sz="1200" dirty="0">
                        <a:latin typeface="Calibri"/>
                        <a:ea typeface="Calibri"/>
                        <a:cs typeface="Times New Roman"/>
                      </a:endParaRPr>
                    </a:p>
                  </a:txBody>
                  <a:tcPr marL="32824" marR="32824" marT="32824" marB="32824"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1,9 %</a:t>
                      </a:r>
                      <a:endParaRPr lang="fr-FR" sz="1200">
                        <a:latin typeface="Calibri"/>
                        <a:ea typeface="Calibri"/>
                        <a:cs typeface="Times New Roman"/>
                      </a:endParaRPr>
                    </a:p>
                  </a:txBody>
                  <a:tcPr marL="32824" marR="32824" marT="32824" marB="32824" anchor="ctr">
                    <a:lnL>
                      <a:noFill/>
                    </a:lnL>
                    <a:lnR>
                      <a:noFill/>
                    </a:lnR>
                    <a:lnT>
                      <a:noFill/>
                    </a:lnT>
                    <a:lnB>
                      <a:noFill/>
                    </a:lnB>
                    <a:solidFill>
                      <a:srgbClr val="F79646"/>
                    </a:solidFill>
                  </a:tcPr>
                </a:tc>
                <a:tc gridSpan="2">
                  <a:txBody>
                    <a:bodyPr/>
                    <a:lstStyle/>
                    <a:p>
                      <a:pPr>
                        <a:lnSpc>
                          <a:spcPct val="115000"/>
                        </a:lnSpc>
                      </a:pPr>
                      <a:endParaRPr lang="fr-FR" sz="1200" dirty="0">
                        <a:latin typeface="Calibri"/>
                        <a:ea typeface="Times New Roman"/>
                      </a:endParaRPr>
                    </a:p>
                  </a:txBody>
                  <a:tcPr marL="32824" marR="32824" marT="32824" marB="32824" anchor="ctr">
                    <a:lnL>
                      <a:noFill/>
                    </a:lnL>
                    <a:lnR>
                      <a:noFill/>
                    </a:lnR>
                    <a:lnT>
                      <a:noFill/>
                    </a:lnT>
                    <a:lnB>
                      <a:noFill/>
                    </a:lnB>
                    <a:solidFill>
                      <a:srgbClr val="F79646"/>
                    </a:solidFill>
                  </a:tcPr>
                </a:tc>
                <a:tc hMerge="1">
                  <a:txBody>
                    <a:bodyPr/>
                    <a:lstStyle/>
                    <a:p>
                      <a:pPr>
                        <a:lnSpc>
                          <a:spcPct val="115000"/>
                        </a:lnSpc>
                      </a:pPr>
                      <a:endParaRPr lang="fr-FR" sz="1200">
                        <a:latin typeface="Calibri"/>
                        <a:ea typeface="Times New Roman"/>
                      </a:endParaRPr>
                    </a:p>
                  </a:txBody>
                  <a:tcPr marL="32824" marR="32824" marT="32824" marB="32824" anchor="ctr">
                    <a:lnL>
                      <a:noFill/>
                    </a:lnL>
                    <a:lnR>
                      <a:noFill/>
                    </a:lnR>
                    <a:lnT>
                      <a:noFill/>
                    </a:lnT>
                    <a:lnB>
                      <a:noFill/>
                    </a:lnB>
                    <a:solidFill>
                      <a:srgbClr val="F79646"/>
                    </a:solidFill>
                  </a:tcPr>
                </a:tc>
                <a:tc>
                  <a:txBody>
                    <a:bodyPr/>
                    <a:lstStyle/>
                    <a:p>
                      <a:endParaRPr lang="fr-FR"/>
                    </a:p>
                  </a:txBody>
                  <a:tcPr marL="32824" marR="32824" marT="32824" marB="32824" anchor="ctr">
                    <a:lnL>
                      <a:noFill/>
                    </a:lnL>
                    <a:lnR>
                      <a:noFill/>
                    </a:lnR>
                    <a:lnT>
                      <a:noFill/>
                    </a:lnT>
                    <a:lnB>
                      <a:noFill/>
                    </a:lnB>
                    <a:solidFill>
                      <a:srgbClr val="F79646"/>
                    </a:solidFill>
                  </a:tcPr>
                </a:tc>
                <a:tc>
                  <a:txBody>
                    <a:bodyPr/>
                    <a:lstStyle/>
                    <a:p>
                      <a:pPr>
                        <a:lnSpc>
                          <a:spcPct val="115000"/>
                        </a:lnSpc>
                      </a:pPr>
                      <a:endParaRPr lang="fr-FR" sz="1200" dirty="0">
                        <a:latin typeface="Calibri"/>
                        <a:ea typeface="Times New Roman"/>
                      </a:endParaRPr>
                    </a:p>
                  </a:txBody>
                  <a:tcPr marL="32824" marR="32824" marT="32824" marB="32824" anchor="ctr">
                    <a:lnL>
                      <a:noFill/>
                    </a:lnL>
                    <a:lnR>
                      <a:noFill/>
                    </a:lnR>
                    <a:lnT>
                      <a:noFill/>
                    </a:lnT>
                    <a:lnB>
                      <a:noFill/>
                    </a:lnB>
                    <a:solidFill>
                      <a:srgbClr val="F79646"/>
                    </a:solidFill>
                  </a:tcPr>
                </a:tc>
              </a:tr>
              <a:tr h="890530">
                <a:tc>
                  <a:txBody>
                    <a:bodyPr/>
                    <a:lstStyle/>
                    <a:p>
                      <a:pPr>
                        <a:lnSpc>
                          <a:spcPct val="115000"/>
                        </a:lnSpc>
                        <a:spcAft>
                          <a:spcPts val="1000"/>
                        </a:spcAft>
                      </a:pPr>
                      <a:r>
                        <a:rPr lang="fr-FR" sz="1200">
                          <a:latin typeface="Verdana"/>
                          <a:ea typeface="Calibri"/>
                          <a:cs typeface="Times New Roman"/>
                        </a:rPr>
                        <a:t>Transfert d'embryons</a:t>
                      </a:r>
                      <a:br>
                        <a:rPr lang="fr-FR" sz="1200">
                          <a:latin typeface="Verdana"/>
                          <a:ea typeface="Calibri"/>
                          <a:cs typeface="Times New Roman"/>
                        </a:rPr>
                      </a:br>
                      <a:r>
                        <a:rPr lang="fr-FR" sz="1200">
                          <a:latin typeface="Verdana"/>
                          <a:ea typeface="Calibri"/>
                          <a:cs typeface="Times New Roman"/>
                        </a:rPr>
                        <a:t>cryopréservés</a:t>
                      </a:r>
                      <a:endParaRPr lang="fr-FR" sz="1200">
                        <a:latin typeface="Calibri"/>
                        <a:ea typeface="Calibri"/>
                        <a:cs typeface="Times New Roman"/>
                      </a:endParaRPr>
                    </a:p>
                  </a:txBody>
                  <a:tcPr marL="32824" marR="32824" marT="32824" marB="32824"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208</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35 %</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26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12,5 %)</a:t>
                      </a:r>
                      <a:endParaRPr lang="fr-FR" sz="1200" dirty="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26</a:t>
                      </a:r>
                      <a:endParaRPr lang="fr-FR" sz="1200">
                        <a:latin typeface="Calibri"/>
                        <a:ea typeface="Calibri"/>
                        <a:cs typeface="Times New Roman"/>
                      </a:endParaRPr>
                    </a:p>
                  </a:txBody>
                  <a:tcPr marL="32824" marR="32824" marT="32824" marB="32824" anchor="ctr">
                    <a:lnL>
                      <a:noFill/>
                    </a:lnL>
                    <a:lnR>
                      <a:noFill/>
                    </a:lnR>
                    <a:lnT>
                      <a:noFill/>
                    </a:lnT>
                    <a:lnB>
                      <a:noFill/>
                    </a:lnB>
                    <a:solidFill>
                      <a:srgbClr val="CCCCFF"/>
                    </a:solidFill>
                  </a:tcPr>
                </a:tc>
                <a:tc>
                  <a:txBody>
                    <a:bodyPr/>
                    <a:lstStyle/>
                    <a:p>
                      <a:pPr>
                        <a:lnSpc>
                          <a:spcPct val="115000"/>
                        </a:lnSpc>
                        <a:spcAft>
                          <a:spcPts val="1000"/>
                        </a:spcAft>
                      </a:pPr>
                      <a:r>
                        <a:rPr lang="fr-FR" sz="1200">
                          <a:latin typeface="Verdana"/>
                          <a:ea typeface="Calibri"/>
                          <a:cs typeface="Times New Roman"/>
                        </a:rPr>
                        <a:t>1,0 %</a:t>
                      </a:r>
                      <a:endParaRPr lang="fr-FR" sz="1200">
                        <a:latin typeface="Calibri"/>
                        <a:ea typeface="Calibri"/>
                        <a:cs typeface="Times New Roman"/>
                      </a:endParaRPr>
                    </a:p>
                  </a:txBody>
                  <a:tcPr marL="32824" marR="32824" marT="32824" marB="32824" anchor="ctr">
                    <a:lnL>
                      <a:noFill/>
                    </a:lnL>
                    <a:lnR>
                      <a:noFill/>
                    </a:lnR>
                    <a:lnT>
                      <a:noFill/>
                    </a:lnT>
                    <a:lnB>
                      <a:noFill/>
                    </a:lnB>
                    <a:solidFill>
                      <a:srgbClr val="F79646"/>
                    </a:solidFill>
                  </a:tcPr>
                </a:tc>
                <a:tc>
                  <a:txBody>
                    <a:bodyPr/>
                    <a:lstStyle/>
                    <a:p>
                      <a:pPr>
                        <a:lnSpc>
                          <a:spcPct val="115000"/>
                        </a:lnSpc>
                        <a:spcAft>
                          <a:spcPts val="1000"/>
                        </a:spcAft>
                      </a:pPr>
                      <a:r>
                        <a:rPr lang="fr-FR" sz="1200">
                          <a:latin typeface="Verdana"/>
                          <a:ea typeface="Calibri"/>
                          <a:cs typeface="Times New Roman"/>
                        </a:rPr>
                        <a:t>1,4 %</a:t>
                      </a:r>
                      <a:endParaRPr lang="fr-FR" sz="1200">
                        <a:latin typeface="Calibri"/>
                        <a:ea typeface="Calibri"/>
                        <a:cs typeface="Times New Roman"/>
                      </a:endParaRPr>
                    </a:p>
                  </a:txBody>
                  <a:tcPr marL="32824" marR="32824" marT="32824" marB="32824" anchor="ctr">
                    <a:lnL>
                      <a:noFill/>
                    </a:lnL>
                    <a:lnR>
                      <a:noFill/>
                    </a:lnR>
                    <a:lnT>
                      <a:noFill/>
                    </a:lnT>
                    <a:lnB>
                      <a:noFill/>
                    </a:lnB>
                    <a:solidFill>
                      <a:srgbClr val="F79646"/>
                    </a:solidFill>
                  </a:tcPr>
                </a:tc>
                <a:tc gridSpan="2">
                  <a:txBody>
                    <a:bodyPr/>
                    <a:lstStyle/>
                    <a:p>
                      <a:pPr>
                        <a:lnSpc>
                          <a:spcPct val="115000"/>
                        </a:lnSpc>
                      </a:pPr>
                      <a:endParaRPr lang="fr-FR" sz="1200" dirty="0">
                        <a:latin typeface="Calibri"/>
                        <a:ea typeface="Times New Roman"/>
                      </a:endParaRPr>
                    </a:p>
                  </a:txBody>
                  <a:tcPr marL="32824" marR="32824" marT="32824" marB="32824" anchor="ctr">
                    <a:lnL>
                      <a:noFill/>
                    </a:lnL>
                    <a:lnR>
                      <a:noFill/>
                    </a:lnR>
                    <a:lnT>
                      <a:noFill/>
                    </a:lnT>
                    <a:lnB>
                      <a:noFill/>
                    </a:lnB>
                    <a:solidFill>
                      <a:srgbClr val="F79646"/>
                    </a:solidFill>
                  </a:tcPr>
                </a:tc>
                <a:tc hMerge="1">
                  <a:txBody>
                    <a:bodyPr/>
                    <a:lstStyle/>
                    <a:p>
                      <a:pPr>
                        <a:lnSpc>
                          <a:spcPct val="115000"/>
                        </a:lnSpc>
                      </a:pPr>
                      <a:endParaRPr lang="fr-FR" sz="1200" dirty="0">
                        <a:latin typeface="Calibri"/>
                        <a:ea typeface="Times New Roman"/>
                      </a:endParaRPr>
                    </a:p>
                  </a:txBody>
                  <a:tcPr marL="32824" marR="32824" marT="32824" marB="32824" anchor="ctr">
                    <a:lnL>
                      <a:noFill/>
                    </a:lnL>
                    <a:lnR>
                      <a:noFill/>
                    </a:lnR>
                    <a:lnT>
                      <a:noFill/>
                    </a:lnT>
                    <a:lnB>
                      <a:noFill/>
                    </a:lnB>
                    <a:solidFill>
                      <a:srgbClr val="F79646"/>
                    </a:solidFill>
                  </a:tcPr>
                </a:tc>
                <a:tc>
                  <a:txBody>
                    <a:bodyPr/>
                    <a:lstStyle/>
                    <a:p>
                      <a:endParaRPr lang="fr-FR"/>
                    </a:p>
                  </a:txBody>
                  <a:tcPr marL="32824" marR="32824" marT="32824" marB="32824" anchor="ctr">
                    <a:lnL>
                      <a:noFill/>
                    </a:lnL>
                    <a:lnR>
                      <a:noFill/>
                    </a:lnR>
                    <a:lnT>
                      <a:noFill/>
                    </a:lnT>
                    <a:lnB>
                      <a:noFill/>
                    </a:lnB>
                    <a:solidFill>
                      <a:srgbClr val="F79646"/>
                    </a:solidFill>
                  </a:tcPr>
                </a:tc>
                <a:tc>
                  <a:txBody>
                    <a:bodyPr/>
                    <a:lstStyle/>
                    <a:p>
                      <a:pPr>
                        <a:lnSpc>
                          <a:spcPct val="115000"/>
                        </a:lnSpc>
                      </a:pPr>
                      <a:endParaRPr lang="fr-FR" sz="1200" dirty="0">
                        <a:latin typeface="Calibri"/>
                        <a:ea typeface="Times New Roman"/>
                      </a:endParaRPr>
                    </a:p>
                  </a:txBody>
                  <a:tcPr marL="32824" marR="32824" marT="32824" marB="32824" anchor="ctr">
                    <a:lnL>
                      <a:noFill/>
                    </a:lnL>
                    <a:lnR>
                      <a:noFill/>
                    </a:lnR>
                    <a:lnT>
                      <a:noFill/>
                    </a:lnT>
                    <a:lnB>
                      <a:noFill/>
                    </a:lnB>
                    <a:solidFill>
                      <a:srgbClr val="F79646"/>
                    </a:solidFill>
                  </a:tcPr>
                </a:tc>
              </a:tr>
              <a:tr h="1629052">
                <a:tc gridSpan="11">
                  <a:txBody>
                    <a:bodyPr/>
                    <a:lstStyle/>
                    <a:p>
                      <a:pPr>
                        <a:lnSpc>
                          <a:spcPct val="115000"/>
                        </a:lnSpc>
                        <a:spcAft>
                          <a:spcPts val="1000"/>
                        </a:spcAft>
                      </a:pPr>
                      <a:r>
                        <a:rPr lang="fr-FR" sz="1200" b="1" dirty="0" smtClean="0">
                          <a:latin typeface="Verdana"/>
                          <a:ea typeface="Calibri"/>
                          <a:cs typeface="Times New Roman"/>
                        </a:rPr>
                        <a:t>Tentatives</a:t>
                      </a:r>
                      <a:r>
                        <a:rPr lang="fr-FR" sz="1200" dirty="0" smtClean="0">
                          <a:latin typeface="Calibri"/>
                          <a:ea typeface="Calibri"/>
                          <a:cs typeface="Times New Roman"/>
                        </a:rPr>
                        <a:t> </a:t>
                      </a:r>
                      <a:r>
                        <a:rPr lang="fr-FR" sz="1200" dirty="0">
                          <a:latin typeface="Calibri"/>
                          <a:ea typeface="Calibri"/>
                          <a:cs typeface="Times New Roman"/>
                        </a:rPr>
                        <a:t>= nombre de traitements commencés - </a:t>
                      </a:r>
                      <a:r>
                        <a:rPr lang="fr-FR" sz="1200" b="1" dirty="0">
                          <a:latin typeface="Verdana"/>
                          <a:ea typeface="Calibri"/>
                          <a:cs typeface="Times New Roman"/>
                        </a:rPr>
                        <a:t>FC/Gr</a:t>
                      </a:r>
                      <a:r>
                        <a:rPr lang="fr-FR" sz="1200" dirty="0">
                          <a:latin typeface="Calibri"/>
                          <a:ea typeface="Calibri"/>
                          <a:cs typeface="Times New Roman"/>
                        </a:rPr>
                        <a:t> = fausses couches pour 100 grossesses débutantes.</a:t>
                      </a:r>
                      <a:r>
                        <a:rPr lang="fr-FR" sz="1200" dirty="0">
                          <a:latin typeface="Verdana"/>
                          <a:ea typeface="Calibri"/>
                          <a:cs typeface="Times New Roman"/>
                        </a:rPr>
                        <a:t/>
                      </a:r>
                      <a:br>
                        <a:rPr lang="fr-FR" sz="1200" dirty="0">
                          <a:latin typeface="Verdana"/>
                          <a:ea typeface="Calibri"/>
                          <a:cs typeface="Times New Roman"/>
                        </a:rPr>
                      </a:br>
                      <a:r>
                        <a:rPr lang="fr-FR" sz="1200" dirty="0">
                          <a:latin typeface="Calibri"/>
                          <a:ea typeface="Calibri"/>
                          <a:cs typeface="Times New Roman"/>
                        </a:rPr>
                        <a:t>Le nombre d'</a:t>
                      </a:r>
                      <a:r>
                        <a:rPr lang="fr-FR" sz="1200" b="1" dirty="0">
                          <a:latin typeface="Verdana"/>
                          <a:ea typeface="Calibri"/>
                          <a:cs typeface="Times New Roman"/>
                        </a:rPr>
                        <a:t>enfants nés</a:t>
                      </a:r>
                      <a:r>
                        <a:rPr lang="fr-FR" sz="1200" dirty="0">
                          <a:latin typeface="Calibri"/>
                          <a:ea typeface="Calibri"/>
                          <a:cs typeface="Times New Roman"/>
                        </a:rPr>
                        <a:t> dépasse celui du nombre de grossesses par le biais des grossesses multiples.</a:t>
                      </a:r>
                      <a:r>
                        <a:rPr lang="fr-FR" sz="1200" dirty="0">
                          <a:latin typeface="Verdana"/>
                          <a:ea typeface="Calibri"/>
                          <a:cs typeface="Times New Roman"/>
                        </a:rPr>
                        <a:t/>
                      </a:r>
                      <a:br>
                        <a:rPr lang="fr-FR" sz="1200" dirty="0">
                          <a:latin typeface="Verdana"/>
                          <a:ea typeface="Calibri"/>
                          <a:cs typeface="Times New Roman"/>
                        </a:rPr>
                      </a:br>
                      <a:r>
                        <a:rPr lang="fr-FR" sz="1200" b="1" dirty="0">
                          <a:latin typeface="Verdana"/>
                          <a:ea typeface="Calibri"/>
                          <a:cs typeface="Times New Roman"/>
                        </a:rPr>
                        <a:t>Encadré jaune</a:t>
                      </a:r>
                      <a:r>
                        <a:rPr lang="fr-FR" sz="1200" dirty="0">
                          <a:latin typeface="Calibri"/>
                          <a:ea typeface="Calibri"/>
                          <a:cs typeface="Times New Roman"/>
                        </a:rPr>
                        <a:t> : fréquence en pourcentage des techniques particulières utilisées par techniques d'AMP</a:t>
                      </a:r>
                    </a:p>
                  </a:txBody>
                  <a:tcPr marL="32824" marR="32824" marT="32824" marB="32824"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5" name="Rectangle 4"/>
          <p:cNvSpPr/>
          <p:nvPr/>
        </p:nvSpPr>
        <p:spPr>
          <a:xfrm>
            <a:off x="755576" y="332656"/>
            <a:ext cx="8640960" cy="369332"/>
          </a:xfrm>
          <a:prstGeom prst="rect">
            <a:avLst/>
          </a:prstGeom>
        </p:spPr>
        <p:txBody>
          <a:bodyPr wrap="square">
            <a:spAutoFit/>
          </a:bodyPr>
          <a:lstStyle/>
          <a:p>
            <a:r>
              <a:rPr lang="fr-FR" b="1" dirty="0" smtClean="0">
                <a:solidFill>
                  <a:srgbClr val="FF0000"/>
                </a:solidFill>
              </a:rPr>
              <a:t>Statistiques 2009: résultats des techniques d'AMP avec don d’ovocytes</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2" y="1700808"/>
          <a:ext cx="8784977" cy="4536504"/>
        </p:xfrm>
        <a:graphic>
          <a:graphicData uri="http://schemas.openxmlformats.org/drawingml/2006/table">
            <a:tbl>
              <a:tblPr/>
              <a:tblGrid>
                <a:gridCol w="1416152"/>
                <a:gridCol w="748308"/>
                <a:gridCol w="733826"/>
                <a:gridCol w="1061310"/>
                <a:gridCol w="696812"/>
                <a:gridCol w="1042804"/>
                <a:gridCol w="805436"/>
                <a:gridCol w="405535"/>
                <a:gridCol w="864980"/>
                <a:gridCol w="1009814"/>
              </a:tblGrid>
              <a:tr h="1162607">
                <a:tc>
                  <a:txBody>
                    <a:bodyPr/>
                    <a:lstStyle/>
                    <a:p>
                      <a:pPr>
                        <a:lnSpc>
                          <a:spcPct val="115000"/>
                        </a:lnSpc>
                        <a:spcAft>
                          <a:spcPts val="1000"/>
                        </a:spcAft>
                      </a:pPr>
                      <a:r>
                        <a:rPr lang="fr-FR" sz="1200" dirty="0">
                          <a:latin typeface="Verdana"/>
                          <a:ea typeface="Calibri"/>
                          <a:cs typeface="Times New Roman"/>
                        </a:rPr>
                        <a:t>Techniques AMP</a:t>
                      </a:r>
                      <a:endParaRPr lang="fr-FR" sz="1200" dirty="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900" dirty="0">
                          <a:latin typeface="Verdana"/>
                          <a:ea typeface="Calibri"/>
                          <a:cs typeface="Times New Roman"/>
                        </a:rPr>
                        <a:t>Tentatives</a:t>
                      </a:r>
                      <a:endParaRPr lang="fr-FR" sz="900" dirty="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FC/Gr</a:t>
                      </a:r>
                      <a:endParaRPr lang="fr-FR" sz="120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pPr>
                      <a:r>
                        <a:rPr lang="fr-FR" sz="900" dirty="0">
                          <a:latin typeface="Verdana"/>
                          <a:ea typeface="Times New Roman"/>
                          <a:cs typeface="Times New Roman"/>
                        </a:rPr>
                        <a:t>Accouchements</a:t>
                      </a:r>
                      <a:br>
                        <a:rPr lang="fr-FR" sz="900" dirty="0">
                          <a:latin typeface="Verdana"/>
                          <a:ea typeface="Times New Roman"/>
                          <a:cs typeface="Times New Roman"/>
                        </a:rPr>
                      </a:br>
                      <a:r>
                        <a:rPr lang="fr-FR" sz="900" dirty="0">
                          <a:latin typeface="Verdana"/>
                          <a:ea typeface="Times New Roman"/>
                          <a:cs typeface="Times New Roman"/>
                        </a:rPr>
                        <a:t>et % / tentatives</a:t>
                      </a:r>
                    </a:p>
                  </a:txBody>
                  <a:tcPr marL="33501" marR="33501" marT="33501" marB="33501"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Enfants nés</a:t>
                      </a:r>
                      <a:endParaRPr lang="fr-FR" sz="120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900" dirty="0" smtClean="0">
                          <a:latin typeface="Verdana"/>
                          <a:ea typeface="Calibri"/>
                          <a:cs typeface="Times New Roman"/>
                        </a:rPr>
                        <a:t>Cult.Prolongées</a:t>
                      </a:r>
                      <a:r>
                        <a:rPr lang="fr-FR" sz="900" dirty="0">
                          <a:latin typeface="Verdana"/>
                          <a:ea typeface="Calibri"/>
                          <a:cs typeface="Times New Roman"/>
                        </a:rPr>
                        <a:t/>
                      </a:r>
                      <a:br>
                        <a:rPr lang="fr-FR" sz="900" dirty="0">
                          <a:latin typeface="Verdana"/>
                          <a:ea typeface="Calibri"/>
                          <a:cs typeface="Times New Roman"/>
                        </a:rPr>
                      </a:br>
                      <a:r>
                        <a:rPr lang="fr-FR" sz="900" dirty="0">
                          <a:latin typeface="Verdana"/>
                          <a:ea typeface="Calibri"/>
                          <a:cs typeface="Times New Roman"/>
                        </a:rPr>
                        <a:t>(Blastocystes)</a:t>
                      </a:r>
                      <a:endParaRPr lang="fr-FR" sz="900" dirty="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1200">
                          <a:latin typeface="Verdana"/>
                          <a:ea typeface="Calibri"/>
                          <a:cs typeface="Times New Roman"/>
                        </a:rPr>
                        <a:t>Hatching</a:t>
                      </a:r>
                      <a:endParaRPr lang="fr-FR" sz="120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1000" dirty="0">
                          <a:latin typeface="Verdana"/>
                          <a:ea typeface="Calibri"/>
                          <a:cs typeface="Times New Roman"/>
                        </a:rPr>
                        <a:t>IMSI</a:t>
                      </a:r>
                      <a:endParaRPr lang="fr-FR" sz="1000" dirty="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1100" dirty="0">
                          <a:latin typeface="Verdana"/>
                          <a:ea typeface="Calibri"/>
                          <a:cs typeface="Times New Roman"/>
                        </a:rPr>
                        <a:t>Maturation </a:t>
                      </a:r>
                      <a:br>
                        <a:rPr lang="fr-FR" sz="1100" dirty="0">
                          <a:latin typeface="Verdana"/>
                          <a:ea typeface="Calibri"/>
                          <a:cs typeface="Times New Roman"/>
                        </a:rPr>
                      </a:br>
                      <a:r>
                        <a:rPr lang="fr-FR" sz="1100" dirty="0">
                          <a:latin typeface="Verdana"/>
                          <a:ea typeface="Calibri"/>
                          <a:cs typeface="Times New Roman"/>
                        </a:rPr>
                        <a:t>in vitro (MIV)</a:t>
                      </a:r>
                      <a:endParaRPr lang="fr-FR" sz="1100" dirty="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1100" dirty="0" smtClean="0">
                          <a:latin typeface="Verdana"/>
                          <a:ea typeface="Calibri"/>
                          <a:cs typeface="Times New Roman"/>
                        </a:rPr>
                        <a:t>Cycles </a:t>
                      </a:r>
                      <a:r>
                        <a:rPr lang="fr-FR" sz="1100" dirty="0">
                          <a:latin typeface="Verdana"/>
                          <a:ea typeface="Calibri"/>
                          <a:cs typeface="Times New Roman"/>
                        </a:rPr>
                        <a:t>naturels</a:t>
                      </a:r>
                      <a:br>
                        <a:rPr lang="fr-FR" sz="1100" dirty="0">
                          <a:latin typeface="Verdana"/>
                          <a:ea typeface="Calibri"/>
                          <a:cs typeface="Times New Roman"/>
                        </a:rPr>
                      </a:br>
                      <a:r>
                        <a:rPr lang="fr-FR" sz="1100" dirty="0">
                          <a:latin typeface="Verdana"/>
                          <a:ea typeface="Calibri"/>
                          <a:cs typeface="Times New Roman"/>
                        </a:rPr>
                        <a:t>spontanés</a:t>
                      </a:r>
                      <a:endParaRPr lang="fr-FR" sz="1100" dirty="0">
                        <a:latin typeface="Calibri"/>
                        <a:ea typeface="Calibri"/>
                        <a:cs typeface="Times New Roman"/>
                      </a:endParaRPr>
                    </a:p>
                  </a:txBody>
                  <a:tcPr marL="33501" marR="33501" marT="33501" marB="33501" anchor="ctr">
                    <a:lnL>
                      <a:noFill/>
                    </a:lnL>
                    <a:lnR>
                      <a:noFill/>
                    </a:lnR>
                    <a:lnT>
                      <a:noFill/>
                    </a:lnT>
                    <a:lnB>
                      <a:noFill/>
                    </a:lnB>
                  </a:tcPr>
                </a:tc>
              </a:tr>
              <a:tr h="584903">
                <a:tc gridSpan="10">
                  <a:txBody>
                    <a:bodyPr/>
                    <a:lstStyle/>
                    <a:p>
                      <a:pPr>
                        <a:lnSpc>
                          <a:spcPct val="115000"/>
                        </a:lnSpc>
                        <a:spcAft>
                          <a:spcPts val="1000"/>
                        </a:spcAft>
                      </a:pPr>
                      <a:r>
                        <a:rPr lang="fr-FR" sz="1200" b="1" dirty="0">
                          <a:latin typeface="Verdana"/>
                          <a:ea typeface="Calibri"/>
                          <a:cs typeface="Times New Roman"/>
                        </a:rPr>
                        <a:t>DON (ACCUEIL) D'EMBRYONS</a:t>
                      </a:r>
                      <a:endParaRPr lang="fr-FR" sz="1200" dirty="0">
                        <a:latin typeface="Calibri"/>
                        <a:ea typeface="Calibri"/>
                        <a:cs typeface="Times New Roman"/>
                      </a:endParaRPr>
                    </a:p>
                  </a:txBody>
                  <a:tcPr marL="33501" marR="33501" marT="33501" marB="33501" anchor="ctr">
                    <a:lnL>
                      <a:noFill/>
                    </a:lnL>
                    <a:lnR>
                      <a:noFill/>
                    </a:lnR>
                    <a:lnT>
                      <a:noFill/>
                    </a:lnT>
                    <a:lnB>
                      <a:noFill/>
                    </a:lnB>
                    <a:solidFill>
                      <a:srgbClr val="FFCC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162607">
                <a:tc>
                  <a:txBody>
                    <a:bodyPr/>
                    <a:lstStyle/>
                    <a:p>
                      <a:pPr>
                        <a:lnSpc>
                          <a:spcPct val="115000"/>
                        </a:lnSpc>
                        <a:spcAft>
                          <a:spcPts val="1000"/>
                        </a:spcAft>
                      </a:pPr>
                      <a:r>
                        <a:rPr lang="fr-FR" sz="1200">
                          <a:latin typeface="Verdana"/>
                          <a:ea typeface="Calibri"/>
                          <a:cs typeface="Times New Roman"/>
                        </a:rPr>
                        <a:t>Transfert d'embryons</a:t>
                      </a:r>
                      <a:br>
                        <a:rPr lang="fr-FR" sz="1200">
                          <a:latin typeface="Verdana"/>
                          <a:ea typeface="Calibri"/>
                          <a:cs typeface="Times New Roman"/>
                        </a:rPr>
                      </a:br>
                      <a:r>
                        <a:rPr lang="fr-FR" sz="1200">
                          <a:latin typeface="Verdana"/>
                          <a:ea typeface="Calibri"/>
                          <a:cs typeface="Times New Roman"/>
                        </a:rPr>
                        <a:t>cryopréservés</a:t>
                      </a:r>
                      <a:endParaRPr lang="fr-FR" sz="1200">
                        <a:latin typeface="Calibri"/>
                        <a:ea typeface="Calibri"/>
                        <a:cs typeface="Times New Roman"/>
                      </a:endParaRPr>
                    </a:p>
                  </a:txBody>
                  <a:tcPr marL="33501" marR="33501" marT="33501" marB="33501" anchor="ctr">
                    <a:lnL>
                      <a:noFill/>
                    </a:lnL>
                    <a:lnR>
                      <a:noFill/>
                    </a:lnR>
                    <a:lnT>
                      <a:noFill/>
                    </a:lnT>
                    <a:lnB>
                      <a:noFill/>
                    </a:lnB>
                  </a:tcPr>
                </a:tc>
                <a:tc>
                  <a:txBody>
                    <a:bodyPr/>
                    <a:lstStyle/>
                    <a:p>
                      <a:pPr>
                        <a:lnSpc>
                          <a:spcPct val="115000"/>
                        </a:lnSpc>
                        <a:spcAft>
                          <a:spcPts val="1000"/>
                        </a:spcAft>
                      </a:pPr>
                      <a:r>
                        <a:rPr lang="fr-FR" sz="1200" dirty="0">
                          <a:latin typeface="Verdana"/>
                          <a:ea typeface="Calibri"/>
                          <a:cs typeface="Times New Roman"/>
                        </a:rPr>
                        <a:t>124</a:t>
                      </a:r>
                      <a:endParaRPr lang="fr-FR" sz="1200" dirty="0">
                        <a:latin typeface="Calibri"/>
                        <a:ea typeface="Calibri"/>
                        <a:cs typeface="Times New Roman"/>
                      </a:endParaRPr>
                    </a:p>
                  </a:txBody>
                  <a:tcPr marL="33501" marR="33501" marT="33501" marB="3350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24 %</a:t>
                      </a:r>
                      <a:endParaRPr lang="fr-FR" sz="1200" dirty="0">
                        <a:latin typeface="Calibri"/>
                        <a:ea typeface="Calibri"/>
                        <a:cs typeface="Times New Roman"/>
                      </a:endParaRPr>
                    </a:p>
                  </a:txBody>
                  <a:tcPr marL="33501" marR="33501" marT="33501" marB="3350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25 </a:t>
                      </a:r>
                      <a:endParaRPr lang="fr-FR" sz="1200" dirty="0" smtClean="0">
                        <a:latin typeface="Verdana"/>
                        <a:ea typeface="Calibri"/>
                        <a:cs typeface="Times New Roman"/>
                      </a:endParaRPr>
                    </a:p>
                    <a:p>
                      <a:pPr>
                        <a:lnSpc>
                          <a:spcPct val="115000"/>
                        </a:lnSpc>
                        <a:spcAft>
                          <a:spcPts val="1000"/>
                        </a:spcAft>
                      </a:pPr>
                      <a:r>
                        <a:rPr lang="fr-FR" sz="1200" dirty="0" smtClean="0">
                          <a:latin typeface="Verdana"/>
                          <a:ea typeface="Calibri"/>
                          <a:cs typeface="Times New Roman"/>
                        </a:rPr>
                        <a:t>(</a:t>
                      </a:r>
                      <a:r>
                        <a:rPr lang="fr-FR" sz="1200" dirty="0">
                          <a:latin typeface="Verdana"/>
                          <a:ea typeface="Calibri"/>
                          <a:cs typeface="Times New Roman"/>
                        </a:rPr>
                        <a:t>20,2 %)</a:t>
                      </a:r>
                      <a:endParaRPr lang="fr-FR" sz="1200" dirty="0">
                        <a:latin typeface="Calibri"/>
                        <a:ea typeface="Calibri"/>
                        <a:cs typeface="Times New Roman"/>
                      </a:endParaRPr>
                    </a:p>
                  </a:txBody>
                  <a:tcPr marL="33501" marR="33501" marT="33501" marB="33501" anchor="ctr">
                    <a:lnL>
                      <a:noFill/>
                    </a:lnL>
                    <a:lnR>
                      <a:noFill/>
                    </a:lnR>
                    <a:lnT>
                      <a:noFill/>
                    </a:lnT>
                    <a:lnB>
                      <a:noFill/>
                    </a:lnB>
                    <a:solidFill>
                      <a:srgbClr val="CCCCFF"/>
                    </a:solidFill>
                  </a:tcPr>
                </a:tc>
                <a:tc>
                  <a:txBody>
                    <a:bodyPr/>
                    <a:lstStyle/>
                    <a:p>
                      <a:pPr>
                        <a:lnSpc>
                          <a:spcPct val="115000"/>
                        </a:lnSpc>
                        <a:spcAft>
                          <a:spcPts val="1000"/>
                        </a:spcAft>
                      </a:pPr>
                      <a:r>
                        <a:rPr lang="fr-FR" sz="1200" dirty="0">
                          <a:latin typeface="Verdana"/>
                          <a:ea typeface="Calibri"/>
                          <a:cs typeface="Times New Roman"/>
                        </a:rPr>
                        <a:t>28</a:t>
                      </a:r>
                      <a:endParaRPr lang="fr-FR" sz="1200" dirty="0">
                        <a:latin typeface="Calibri"/>
                        <a:ea typeface="Calibri"/>
                        <a:cs typeface="Times New Roman"/>
                      </a:endParaRPr>
                    </a:p>
                  </a:txBody>
                  <a:tcPr marL="33501" marR="33501" marT="33501" marB="33501" anchor="ctr">
                    <a:lnL>
                      <a:noFill/>
                    </a:lnL>
                    <a:lnR>
                      <a:noFill/>
                    </a:lnR>
                    <a:lnT>
                      <a:noFill/>
                    </a:lnT>
                    <a:lnB>
                      <a:noFill/>
                    </a:lnB>
                    <a:solidFill>
                      <a:srgbClr val="CCCCFF"/>
                    </a:solidFill>
                  </a:tcPr>
                </a:tc>
                <a:tc>
                  <a:txBody>
                    <a:bodyPr/>
                    <a:lstStyle/>
                    <a:p>
                      <a:pPr>
                        <a:lnSpc>
                          <a:spcPct val="115000"/>
                        </a:lnSpc>
                      </a:pPr>
                      <a:endParaRPr lang="fr-FR" sz="1200" dirty="0">
                        <a:latin typeface="Calibri"/>
                        <a:ea typeface="Times New Roman"/>
                      </a:endParaRPr>
                    </a:p>
                  </a:txBody>
                  <a:tcPr marL="33501" marR="33501" marT="33501" marB="33501" anchor="ctr">
                    <a:lnL>
                      <a:noFill/>
                    </a:lnL>
                    <a:lnR>
                      <a:noFill/>
                    </a:lnR>
                    <a:lnT>
                      <a:noFill/>
                    </a:lnT>
                    <a:lnB>
                      <a:noFill/>
                    </a:lnB>
                    <a:solidFill>
                      <a:srgbClr val="F79646"/>
                    </a:solidFill>
                  </a:tcPr>
                </a:tc>
                <a:tc>
                  <a:txBody>
                    <a:bodyPr/>
                    <a:lstStyle/>
                    <a:p>
                      <a:pPr>
                        <a:lnSpc>
                          <a:spcPct val="115000"/>
                        </a:lnSpc>
                      </a:pPr>
                      <a:endParaRPr lang="fr-FR" sz="1200" dirty="0">
                        <a:latin typeface="Calibri"/>
                        <a:ea typeface="Times New Roman"/>
                      </a:endParaRPr>
                    </a:p>
                  </a:txBody>
                  <a:tcPr marL="33501" marR="33501" marT="33501" marB="33501" anchor="ctr">
                    <a:lnL>
                      <a:noFill/>
                    </a:lnL>
                    <a:lnR>
                      <a:noFill/>
                    </a:lnR>
                    <a:lnT>
                      <a:noFill/>
                    </a:lnT>
                    <a:lnB>
                      <a:noFill/>
                    </a:lnB>
                    <a:solidFill>
                      <a:srgbClr val="F79646"/>
                    </a:solidFill>
                  </a:tcPr>
                </a:tc>
                <a:tc>
                  <a:txBody>
                    <a:bodyPr/>
                    <a:lstStyle/>
                    <a:p>
                      <a:pPr>
                        <a:lnSpc>
                          <a:spcPct val="115000"/>
                        </a:lnSpc>
                      </a:pPr>
                      <a:endParaRPr lang="fr-FR" sz="1200">
                        <a:latin typeface="Calibri"/>
                        <a:ea typeface="Times New Roman"/>
                      </a:endParaRPr>
                    </a:p>
                  </a:txBody>
                  <a:tcPr marL="33501" marR="33501" marT="33501" marB="33501" anchor="ctr">
                    <a:lnL>
                      <a:noFill/>
                    </a:lnL>
                    <a:lnR>
                      <a:noFill/>
                    </a:lnR>
                    <a:lnT>
                      <a:noFill/>
                    </a:lnT>
                    <a:lnB>
                      <a:noFill/>
                    </a:lnB>
                    <a:solidFill>
                      <a:srgbClr val="F79646"/>
                    </a:solidFill>
                  </a:tcPr>
                </a:tc>
                <a:tc>
                  <a:txBody>
                    <a:bodyPr/>
                    <a:lstStyle/>
                    <a:p>
                      <a:pPr>
                        <a:lnSpc>
                          <a:spcPct val="115000"/>
                        </a:lnSpc>
                      </a:pPr>
                      <a:endParaRPr lang="fr-FR" sz="1200" dirty="0">
                        <a:latin typeface="Calibri"/>
                        <a:ea typeface="Times New Roman"/>
                      </a:endParaRPr>
                    </a:p>
                  </a:txBody>
                  <a:tcPr marL="33501" marR="33501" marT="33501" marB="33501" anchor="ctr">
                    <a:lnL>
                      <a:noFill/>
                    </a:lnL>
                    <a:lnR>
                      <a:noFill/>
                    </a:lnR>
                    <a:lnT>
                      <a:noFill/>
                    </a:lnT>
                    <a:lnB>
                      <a:noFill/>
                    </a:lnB>
                    <a:solidFill>
                      <a:srgbClr val="F79646"/>
                    </a:solidFill>
                  </a:tcPr>
                </a:tc>
                <a:tc>
                  <a:txBody>
                    <a:bodyPr/>
                    <a:lstStyle/>
                    <a:p>
                      <a:pPr>
                        <a:lnSpc>
                          <a:spcPct val="115000"/>
                        </a:lnSpc>
                      </a:pPr>
                      <a:endParaRPr lang="fr-FR" sz="1200" dirty="0">
                        <a:latin typeface="Calibri"/>
                        <a:ea typeface="Times New Roman"/>
                      </a:endParaRPr>
                    </a:p>
                  </a:txBody>
                  <a:tcPr marL="33501" marR="33501" marT="33501" marB="33501" anchor="ctr">
                    <a:lnL>
                      <a:noFill/>
                    </a:lnL>
                    <a:lnR>
                      <a:noFill/>
                    </a:lnR>
                    <a:lnT>
                      <a:noFill/>
                    </a:lnT>
                    <a:lnB>
                      <a:noFill/>
                    </a:lnB>
                    <a:solidFill>
                      <a:srgbClr val="F79646"/>
                    </a:solidFill>
                  </a:tcPr>
                </a:tc>
              </a:tr>
              <a:tr h="1626387">
                <a:tc gridSpan="10">
                  <a:txBody>
                    <a:bodyPr/>
                    <a:lstStyle/>
                    <a:p>
                      <a:pPr>
                        <a:lnSpc>
                          <a:spcPct val="115000"/>
                        </a:lnSpc>
                        <a:spcAft>
                          <a:spcPts val="1000"/>
                        </a:spcAft>
                      </a:pPr>
                      <a:r>
                        <a:rPr lang="fr-FR" sz="1200" b="1" dirty="0" smtClean="0">
                          <a:latin typeface="Verdana"/>
                          <a:ea typeface="Calibri"/>
                          <a:cs typeface="Times New Roman"/>
                        </a:rPr>
                        <a:t>Tentatives</a:t>
                      </a:r>
                      <a:r>
                        <a:rPr lang="fr-FR" sz="1200" dirty="0" smtClean="0">
                          <a:latin typeface="Verdana"/>
                          <a:ea typeface="Calibri"/>
                          <a:cs typeface="Times New Roman"/>
                        </a:rPr>
                        <a:t> </a:t>
                      </a:r>
                      <a:r>
                        <a:rPr lang="fr-FR" sz="1200" dirty="0">
                          <a:latin typeface="Verdana"/>
                          <a:ea typeface="Calibri"/>
                          <a:cs typeface="Times New Roman"/>
                        </a:rPr>
                        <a:t>= nombre de traitements commencés - </a:t>
                      </a:r>
                      <a:r>
                        <a:rPr lang="fr-FR" sz="1200" b="1" dirty="0">
                          <a:latin typeface="Verdana"/>
                          <a:ea typeface="Calibri"/>
                          <a:cs typeface="Times New Roman"/>
                        </a:rPr>
                        <a:t>FC/Gr</a:t>
                      </a:r>
                      <a:r>
                        <a:rPr lang="fr-FR" sz="1200" dirty="0">
                          <a:latin typeface="Verdana"/>
                          <a:ea typeface="Calibri"/>
                          <a:cs typeface="Times New Roman"/>
                        </a:rPr>
                        <a:t> = fausses couches pour 100 grossesses débutantes.</a:t>
                      </a:r>
                      <a:br>
                        <a:rPr lang="fr-FR" sz="1200" dirty="0">
                          <a:latin typeface="Verdana"/>
                          <a:ea typeface="Calibri"/>
                          <a:cs typeface="Times New Roman"/>
                        </a:rPr>
                      </a:br>
                      <a:r>
                        <a:rPr lang="fr-FR" sz="1200" dirty="0">
                          <a:latin typeface="Verdana"/>
                          <a:ea typeface="Calibri"/>
                          <a:cs typeface="Times New Roman"/>
                        </a:rPr>
                        <a:t>Le nombre d'</a:t>
                      </a:r>
                      <a:r>
                        <a:rPr lang="fr-FR" sz="1200" b="1" dirty="0">
                          <a:latin typeface="Verdana"/>
                          <a:ea typeface="Calibri"/>
                          <a:cs typeface="Times New Roman"/>
                        </a:rPr>
                        <a:t>enfants nés</a:t>
                      </a:r>
                      <a:r>
                        <a:rPr lang="fr-FR" sz="1200" dirty="0">
                          <a:latin typeface="Verdana"/>
                          <a:ea typeface="Calibri"/>
                          <a:cs typeface="Times New Roman"/>
                        </a:rPr>
                        <a:t> dépasse celui du nombre de grossesses par le biais des grossesses multiples.</a:t>
                      </a:r>
                      <a:br>
                        <a:rPr lang="fr-FR" sz="1200" dirty="0">
                          <a:latin typeface="Verdana"/>
                          <a:ea typeface="Calibri"/>
                          <a:cs typeface="Times New Roman"/>
                        </a:rPr>
                      </a:br>
                      <a:r>
                        <a:rPr lang="fr-FR" sz="1200" b="1" dirty="0">
                          <a:latin typeface="Verdana"/>
                          <a:ea typeface="Calibri"/>
                          <a:cs typeface="Times New Roman"/>
                        </a:rPr>
                        <a:t>Encadré jaune</a:t>
                      </a:r>
                      <a:r>
                        <a:rPr lang="fr-FR" sz="1200" dirty="0">
                          <a:latin typeface="Verdana"/>
                          <a:ea typeface="Calibri"/>
                          <a:cs typeface="Times New Roman"/>
                        </a:rPr>
                        <a:t> : fréquence en pourcentage des techniques particulières utilisées par techniques d'AMP</a:t>
                      </a:r>
                      <a:endParaRPr lang="fr-FR" sz="1200" dirty="0">
                        <a:latin typeface="Calibri"/>
                        <a:ea typeface="Calibri"/>
                        <a:cs typeface="Times New Roman"/>
                      </a:endParaRPr>
                    </a:p>
                  </a:txBody>
                  <a:tcPr marL="33501" marR="33501" marT="33501" marB="33501"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3" name="Rectangle 2"/>
          <p:cNvSpPr/>
          <p:nvPr/>
        </p:nvSpPr>
        <p:spPr>
          <a:xfrm>
            <a:off x="755576" y="332656"/>
            <a:ext cx="8136904" cy="369332"/>
          </a:xfrm>
          <a:prstGeom prst="rect">
            <a:avLst/>
          </a:prstGeom>
        </p:spPr>
        <p:txBody>
          <a:bodyPr wrap="square">
            <a:spAutoFit/>
          </a:bodyPr>
          <a:lstStyle/>
          <a:p>
            <a:r>
              <a:rPr lang="fr-FR" b="1" dirty="0" smtClean="0">
                <a:solidFill>
                  <a:srgbClr val="FF0000"/>
                </a:solidFill>
              </a:rPr>
              <a:t>Statistiques 2009: résultats des techniques d'AMP avec don d’embryons</a:t>
            </a:r>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10800000" flipV="1">
            <a:off x="395536" y="1124744"/>
            <a:ext cx="8244408" cy="3693319"/>
          </a:xfrm>
          <a:prstGeom prst="rect">
            <a:avLst/>
          </a:prstGeom>
          <a:noFill/>
        </p:spPr>
        <p:txBody>
          <a:bodyPr wrap="square" rtlCol="0">
            <a:spAutoFit/>
          </a:bodyPr>
          <a:lstStyle/>
          <a:p>
            <a:r>
              <a:rPr lang="fr-FR" dirty="0" smtClean="0"/>
              <a:t>Il est intéressant de remarquer qu’un enfant peut ainsi avoir jusqu’à cinq « parents ».</a:t>
            </a:r>
          </a:p>
          <a:p>
            <a:endParaRPr lang="fr-FR" dirty="0" smtClean="0"/>
          </a:p>
          <a:p>
            <a:r>
              <a:rPr lang="fr-FR" dirty="0" smtClean="0"/>
              <a:t>Imaginons le cas d’un couple dont les deux membres sont stériles: ils peuvent faire appel à un donneur de sperme, une donneuse d’ovocytes et, dans les pays où la gestation pour autrui est acceptée, avoir recours à une mère porteuse.</a:t>
            </a:r>
          </a:p>
          <a:p>
            <a:endParaRPr lang="fr-FR" dirty="0" smtClean="0"/>
          </a:p>
          <a:p>
            <a:endParaRPr lang="fr-FR" dirty="0" smtClean="0"/>
          </a:p>
          <a:p>
            <a:endParaRPr lang="fr-FR" dirty="0" smtClean="0"/>
          </a:p>
          <a:p>
            <a:r>
              <a:rPr lang="fr-FR" dirty="0" smtClean="0"/>
              <a:t>L’ensemble de ces techniques met à disposition les cellules et leur matériel génétique. Elles ont été à l’origine de la découvertes des cellules souches embryonnaires d’abord, adultes ensuite, et de leurs grandes capacités thérapeutiques. S’en est suivie toute une série de découvertes scientifiques et médicales telles que le clonage thérapeutique, la thérapies cellulaire et les cellules iPS, qui sera présentée ci-après.</a:t>
            </a: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124744"/>
            <a:ext cx="8496944" cy="2308324"/>
          </a:xfrm>
          <a:prstGeom prst="rect">
            <a:avLst/>
          </a:prstGeom>
          <a:noFill/>
        </p:spPr>
        <p:txBody>
          <a:bodyPr wrap="square" rtlCol="0">
            <a:spAutoFit/>
          </a:bodyPr>
          <a:lstStyle/>
          <a:p>
            <a:r>
              <a:rPr lang="fr-FR" sz="4800" dirty="0" smtClean="0">
                <a:latin typeface="+mj-lt"/>
              </a:rPr>
              <a:t>4 – Thérapies cellulaires, prolongements scientifiques et thérapeutiques de l’AMP</a:t>
            </a:r>
            <a:endParaRPr lang="fr-FR" sz="4800" dirty="0">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79249"/>
            <a:ext cx="8820472" cy="5786199"/>
          </a:xfrm>
          <a:prstGeom prst="rect">
            <a:avLst/>
          </a:prstGeom>
          <a:noFill/>
        </p:spPr>
        <p:txBody>
          <a:bodyPr wrap="square" rtlCol="0">
            <a:spAutoFit/>
          </a:bodyPr>
          <a:lstStyle/>
          <a:p>
            <a:endParaRPr lang="fr-FR" dirty="0" smtClean="0"/>
          </a:p>
          <a:p>
            <a:endParaRPr lang="fr-FR" dirty="0" smtClean="0"/>
          </a:p>
          <a:p>
            <a:r>
              <a:rPr lang="fr-FR" sz="1600" dirty="0" smtClean="0"/>
              <a:t>Pour comprendre les effets induits de l’AMP sur les thérapies cellulaires, il est nécessaire d’expliciter tout d’abord quelques termes que nous utiliserons par la suite. </a:t>
            </a:r>
          </a:p>
          <a:p>
            <a:r>
              <a:rPr lang="fr-FR" sz="1600" dirty="0" smtClean="0"/>
              <a:t>Puis nous présenterons les différentes formes de thérapies cellulaires et évoquerons les répercussions de l’AMP sur ces thérapies. </a:t>
            </a:r>
          </a:p>
          <a:p>
            <a:endParaRPr lang="fr-FR" sz="2400" dirty="0" smtClean="0"/>
          </a:p>
          <a:p>
            <a:r>
              <a:rPr lang="fr-FR" sz="2400" dirty="0" smtClean="0"/>
              <a:t>A - Les différents types de cellules souches</a:t>
            </a:r>
          </a:p>
          <a:p>
            <a:endParaRPr lang="fr-FR" dirty="0" smtClean="0"/>
          </a:p>
          <a:p>
            <a:pPr marL="342900" indent="-342900"/>
            <a:r>
              <a:rPr lang="fr-FR" sz="2400" dirty="0" smtClean="0"/>
              <a:t>B - Les thérapies cellulaires à partir de cellules souches multipotentes </a:t>
            </a:r>
          </a:p>
          <a:p>
            <a:pPr marL="342900" indent="-342900"/>
            <a:endParaRPr lang="fr-FR" sz="2400" dirty="0" smtClean="0"/>
          </a:p>
          <a:p>
            <a:pPr marL="342900" indent="-342900"/>
            <a:r>
              <a:rPr lang="fr-FR" sz="2400" dirty="0" smtClean="0"/>
              <a:t>C - Les thérapies cellulaires plus récentes à partir des cellules souches embryonnaires pluripotentes</a:t>
            </a:r>
          </a:p>
          <a:p>
            <a:pPr marL="342900" indent="-342900">
              <a:buAutoNum type="alphaLcParenR" startAt="2"/>
            </a:pPr>
            <a:endParaRPr lang="fr-FR" sz="2400" dirty="0" smtClean="0"/>
          </a:p>
          <a:p>
            <a:pPr marL="342900" indent="-342900"/>
            <a:r>
              <a:rPr lang="fr-FR" sz="2400" dirty="0" smtClean="0"/>
              <a:t>D - Les Ips, cellules adultes reprogrammées en cellules pluripotentes, une solution alternative aux cellules souches embryonnaires</a:t>
            </a:r>
          </a:p>
          <a:p>
            <a:endParaRPr lang="fr-FR" dirty="0" smtClean="0"/>
          </a:p>
          <a:p>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420888"/>
            <a:ext cx="8640960" cy="1446550"/>
          </a:xfrm>
          <a:prstGeom prst="rect">
            <a:avLst/>
          </a:prstGeom>
        </p:spPr>
        <p:txBody>
          <a:bodyPr wrap="square">
            <a:spAutoFit/>
          </a:bodyPr>
          <a:lstStyle/>
          <a:p>
            <a:r>
              <a:rPr lang="fr-FR" sz="4400" dirty="0" smtClean="0"/>
              <a:t>A – Les différents types de cellules</a:t>
            </a:r>
          </a:p>
          <a:p>
            <a:r>
              <a:rPr lang="fr-FR" sz="4400" dirty="0" smtClean="0"/>
              <a:t>       souches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6804248" y="5733256"/>
            <a:ext cx="2039341" cy="230832"/>
          </a:xfrm>
          <a:prstGeom prst="rect">
            <a:avLst/>
          </a:prstGeom>
        </p:spPr>
        <p:txBody>
          <a:bodyPr wrap="none">
            <a:spAutoFit/>
          </a:bodyPr>
          <a:lstStyle/>
          <a:p>
            <a:r>
              <a:rPr lang="fr-FR" sz="900" dirty="0" smtClean="0"/>
              <a:t>http://marco.garnier.free.fr/page1.htm</a:t>
            </a:r>
            <a:endParaRPr lang="fr-FR" sz="900" dirty="0"/>
          </a:p>
        </p:txBody>
      </p:sp>
      <p:pic>
        <p:nvPicPr>
          <p:cNvPr id="109570" name="Picture 2" descr="Blastocyste en vue externe"/>
          <p:cNvPicPr>
            <a:picLocks noChangeAspect="1" noChangeArrowheads="1"/>
          </p:cNvPicPr>
          <p:nvPr/>
        </p:nvPicPr>
        <p:blipFill>
          <a:blip r:embed="rId3" cstate="print"/>
          <a:srcRect/>
          <a:stretch>
            <a:fillRect/>
          </a:stretch>
        </p:blipFill>
        <p:spPr bwMode="auto">
          <a:xfrm>
            <a:off x="6372200" y="3068960"/>
            <a:ext cx="2592288" cy="2592288"/>
          </a:xfrm>
          <a:prstGeom prst="rect">
            <a:avLst/>
          </a:prstGeom>
          <a:noFill/>
        </p:spPr>
      </p:pic>
      <p:pic>
        <p:nvPicPr>
          <p:cNvPr id="109571" name="Picture 3" descr="Blastocyste en coupe"/>
          <p:cNvPicPr>
            <a:picLocks noChangeAspect="1" noChangeArrowheads="1"/>
          </p:cNvPicPr>
          <p:nvPr/>
        </p:nvPicPr>
        <p:blipFill>
          <a:blip r:embed="rId4" cstate="print"/>
          <a:srcRect/>
          <a:stretch>
            <a:fillRect/>
          </a:stretch>
        </p:blipFill>
        <p:spPr bwMode="auto">
          <a:xfrm>
            <a:off x="3635896" y="3068960"/>
            <a:ext cx="2592288" cy="2592288"/>
          </a:xfrm>
          <a:prstGeom prst="rect">
            <a:avLst/>
          </a:prstGeom>
          <a:noFill/>
        </p:spPr>
      </p:pic>
      <p:sp>
        <p:nvSpPr>
          <p:cNvPr id="7" name="Rectangle 6"/>
          <p:cNvSpPr/>
          <p:nvPr/>
        </p:nvSpPr>
        <p:spPr>
          <a:xfrm>
            <a:off x="179512" y="2780928"/>
            <a:ext cx="3384376" cy="1169551"/>
          </a:xfrm>
          <a:prstGeom prst="rect">
            <a:avLst/>
          </a:prstGeom>
        </p:spPr>
        <p:txBody>
          <a:bodyPr wrap="square">
            <a:spAutoFit/>
          </a:bodyPr>
          <a:lstStyle/>
          <a:p>
            <a:r>
              <a:rPr lang="fr-FR" sz="1400" dirty="0" smtClean="0"/>
              <a:t>Le blastocyste, embryon de moins de sept jours, n’est pas encore implanté dans la muqueuse utérine. </a:t>
            </a:r>
          </a:p>
          <a:p>
            <a:r>
              <a:rPr lang="fr-FR" sz="1400" dirty="0" smtClean="0"/>
              <a:t>Il est grossièrement composé de trois parties:</a:t>
            </a:r>
            <a:endParaRPr lang="fr-FR" sz="1400" dirty="0"/>
          </a:p>
        </p:txBody>
      </p:sp>
      <p:sp>
        <p:nvSpPr>
          <p:cNvPr id="8" name="Rectangle 7"/>
          <p:cNvSpPr/>
          <p:nvPr/>
        </p:nvSpPr>
        <p:spPr>
          <a:xfrm>
            <a:off x="827584" y="188640"/>
            <a:ext cx="8496944" cy="523220"/>
          </a:xfrm>
          <a:prstGeom prst="rect">
            <a:avLst/>
          </a:prstGeom>
        </p:spPr>
        <p:txBody>
          <a:bodyPr wrap="square">
            <a:spAutoFit/>
          </a:bodyPr>
          <a:lstStyle/>
          <a:p>
            <a:r>
              <a:rPr lang="fr-FR" sz="2800" b="1" dirty="0" smtClean="0">
                <a:solidFill>
                  <a:srgbClr val="FF0000"/>
                </a:solidFill>
              </a:rPr>
              <a:t>Les cellules "ES" : cellules Souches Embryonnaires</a:t>
            </a:r>
            <a:endParaRPr lang="fr-FR" sz="2800" dirty="0">
              <a:solidFill>
                <a:srgbClr val="FF0000"/>
              </a:solidFill>
            </a:endParaRPr>
          </a:p>
        </p:txBody>
      </p:sp>
      <p:sp>
        <p:nvSpPr>
          <p:cNvPr id="9" name="Rectangle 8"/>
          <p:cNvSpPr/>
          <p:nvPr/>
        </p:nvSpPr>
        <p:spPr>
          <a:xfrm>
            <a:off x="179512" y="836712"/>
            <a:ext cx="8964488" cy="2031325"/>
          </a:xfrm>
          <a:prstGeom prst="rect">
            <a:avLst/>
          </a:prstGeom>
        </p:spPr>
        <p:txBody>
          <a:bodyPr wrap="square">
            <a:spAutoFit/>
          </a:bodyPr>
          <a:lstStyle/>
          <a:p>
            <a:r>
              <a:rPr lang="fr-FR" sz="1400" dirty="0" smtClean="0">
                <a:solidFill>
                  <a:prstClr val="black"/>
                </a:solidFill>
              </a:rPr>
              <a:t>Le 6 novembre 1998, le </a:t>
            </a:r>
            <a:r>
              <a:rPr lang="fr-FR" sz="1400" b="1" i="1" dirty="0" smtClean="0">
                <a:solidFill>
                  <a:prstClr val="black"/>
                </a:solidFill>
              </a:rPr>
              <a:t>New York Times</a:t>
            </a:r>
            <a:r>
              <a:rPr lang="fr-FR" sz="1400" dirty="0" smtClean="0">
                <a:solidFill>
                  <a:prstClr val="black"/>
                </a:solidFill>
              </a:rPr>
              <a:t> écrivait: "</a:t>
            </a:r>
            <a:r>
              <a:rPr lang="fr-FR" sz="1400" i="1" dirty="0" smtClean="0">
                <a:solidFill>
                  <a:prstClr val="black"/>
                </a:solidFill>
              </a:rPr>
              <a:t>Des scientifiques isolent les cellules à l'origine de la vie.</a:t>
            </a:r>
            <a:r>
              <a:rPr lang="fr-FR" sz="1400" dirty="0" smtClean="0">
                <a:solidFill>
                  <a:prstClr val="black"/>
                </a:solidFill>
              </a:rPr>
              <a:t> "</a:t>
            </a:r>
            <a:endParaRPr lang="fr-FR" sz="1400" i="1" dirty="0" smtClean="0">
              <a:solidFill>
                <a:prstClr val="black"/>
              </a:solidFill>
            </a:endParaRPr>
          </a:p>
          <a:p>
            <a:r>
              <a:rPr lang="fr-FR" sz="1400" b="1" i="1" dirty="0" smtClean="0">
                <a:solidFill>
                  <a:prstClr val="black"/>
                </a:solidFill>
              </a:rPr>
              <a:t>Libération</a:t>
            </a:r>
            <a:r>
              <a:rPr lang="fr-FR" sz="1400" dirty="0" smtClean="0">
                <a:solidFill>
                  <a:prstClr val="black"/>
                </a:solidFill>
              </a:rPr>
              <a:t>, en France, titrait: "</a:t>
            </a:r>
            <a:r>
              <a:rPr lang="fr-FR" sz="1400" i="1" dirty="0" smtClean="0">
                <a:solidFill>
                  <a:prstClr val="black"/>
                </a:solidFill>
              </a:rPr>
              <a:t>L'embryon humain fournit les premières cellules bonnes à tout faire.</a:t>
            </a:r>
            <a:r>
              <a:rPr lang="fr-FR" sz="1400" dirty="0" smtClean="0">
                <a:solidFill>
                  <a:prstClr val="black"/>
                </a:solidFill>
              </a:rPr>
              <a:t>" </a:t>
            </a:r>
          </a:p>
          <a:p>
            <a:endParaRPr lang="fr-FR" sz="1400" dirty="0" smtClean="0">
              <a:solidFill>
                <a:prstClr val="black"/>
              </a:solidFill>
            </a:endParaRPr>
          </a:p>
          <a:p>
            <a:r>
              <a:rPr lang="fr-FR" sz="1400" dirty="0" smtClean="0">
                <a:solidFill>
                  <a:prstClr val="black"/>
                </a:solidFill>
              </a:rPr>
              <a:t>Ces grands quotidiens saluaient l'obtention des </a:t>
            </a:r>
            <a:r>
              <a:rPr lang="fr-FR" sz="1400" b="1" dirty="0" smtClean="0">
                <a:solidFill>
                  <a:prstClr val="black"/>
                </a:solidFill>
              </a:rPr>
              <a:t>premières cellules souches embryonnaires humaines</a:t>
            </a:r>
            <a:r>
              <a:rPr lang="fr-FR" sz="1400" dirty="0" smtClean="0">
                <a:solidFill>
                  <a:prstClr val="black"/>
                </a:solidFill>
              </a:rPr>
              <a:t>, les "</a:t>
            </a:r>
            <a:r>
              <a:rPr lang="fr-FR" sz="1400" b="1" dirty="0" smtClean="0">
                <a:solidFill>
                  <a:prstClr val="black"/>
                </a:solidFill>
              </a:rPr>
              <a:t>cellules ES"</a:t>
            </a:r>
            <a:r>
              <a:rPr lang="fr-FR" sz="1400" dirty="0" smtClean="0">
                <a:solidFill>
                  <a:prstClr val="black"/>
                </a:solidFill>
              </a:rPr>
              <a:t>, ES signifiant "</a:t>
            </a:r>
            <a:r>
              <a:rPr lang="fr-FR" sz="1400" i="1" dirty="0" smtClean="0">
                <a:solidFill>
                  <a:prstClr val="black"/>
                </a:solidFill>
              </a:rPr>
              <a:t>Embryonic Stem</a:t>
            </a:r>
            <a:r>
              <a:rPr lang="fr-FR" sz="1400" dirty="0" smtClean="0">
                <a:solidFill>
                  <a:prstClr val="black"/>
                </a:solidFill>
              </a:rPr>
              <a:t>"  en anglais.</a:t>
            </a:r>
            <a:r>
              <a:rPr lang="fr-FR" sz="1400" dirty="0" smtClean="0"/>
              <a:t> </a:t>
            </a:r>
          </a:p>
          <a:p>
            <a:r>
              <a:rPr lang="fr-FR" sz="1400" dirty="0" smtClean="0"/>
              <a:t>On les appelle "souche" car elles sont à l'origine de toutes les lignées cellulaires d'un individu, "embryonnaire" car elles sont issues d'un embryon.</a:t>
            </a:r>
          </a:p>
          <a:p>
            <a:r>
              <a:rPr lang="fr-FR" sz="1400" dirty="0" smtClean="0"/>
              <a:t>Ces cellules souches ont été obtenues à partir d'un embryon à un stade très précoce, le blastocyste. </a:t>
            </a:r>
          </a:p>
          <a:p>
            <a:r>
              <a:rPr lang="fr-FR" sz="1400" dirty="0" smtClean="0"/>
              <a:t> </a:t>
            </a:r>
            <a:endParaRPr lang="fr-FR" sz="1400" dirty="0"/>
          </a:p>
        </p:txBody>
      </p:sp>
      <p:sp>
        <p:nvSpPr>
          <p:cNvPr id="11" name="Rectangle 10"/>
          <p:cNvSpPr/>
          <p:nvPr/>
        </p:nvSpPr>
        <p:spPr>
          <a:xfrm>
            <a:off x="4139952" y="2708920"/>
            <a:ext cx="1764704" cy="738664"/>
          </a:xfrm>
          <a:prstGeom prst="rect">
            <a:avLst/>
          </a:prstGeom>
        </p:spPr>
        <p:txBody>
          <a:bodyPr wrap="square">
            <a:spAutoFit/>
          </a:bodyPr>
          <a:lstStyle/>
          <a:p>
            <a:r>
              <a:rPr lang="fr-FR" sz="1200" b="1" dirty="0" smtClean="0"/>
              <a:t>Blastocyste en coupe</a:t>
            </a:r>
            <a:r>
              <a:rPr lang="fr-FR" sz="1200" dirty="0" smtClean="0"/>
              <a:t>. </a:t>
            </a:r>
            <a:endParaRPr lang="fr-FR" sz="1200" b="1" dirty="0" smtClean="0"/>
          </a:p>
          <a:p>
            <a:endParaRPr lang="fr-FR" sz="1200" b="1" dirty="0" smtClean="0"/>
          </a:p>
          <a:p>
            <a:r>
              <a:rPr lang="fr-FR" b="1" dirty="0" smtClean="0"/>
              <a:t> </a:t>
            </a:r>
            <a:endParaRPr lang="fr-FR" dirty="0"/>
          </a:p>
        </p:txBody>
      </p:sp>
      <p:sp>
        <p:nvSpPr>
          <p:cNvPr id="13" name="Rectangle 12"/>
          <p:cNvSpPr/>
          <p:nvPr/>
        </p:nvSpPr>
        <p:spPr>
          <a:xfrm>
            <a:off x="6588224" y="2708920"/>
            <a:ext cx="1923091" cy="276999"/>
          </a:xfrm>
          <a:prstGeom prst="rect">
            <a:avLst/>
          </a:prstGeom>
        </p:spPr>
        <p:txBody>
          <a:bodyPr wrap="none">
            <a:spAutoFit/>
          </a:bodyPr>
          <a:lstStyle/>
          <a:p>
            <a:r>
              <a:rPr lang="fr-FR" sz="1200" b="1" dirty="0" smtClean="0">
                <a:solidFill>
                  <a:prstClr val="black"/>
                </a:solidFill>
              </a:rPr>
              <a:t>Blastocyste en vue externe </a:t>
            </a:r>
            <a:endParaRPr lang="fr-FR" dirty="0"/>
          </a:p>
        </p:txBody>
      </p:sp>
      <p:sp>
        <p:nvSpPr>
          <p:cNvPr id="14" name="Rectangle 13"/>
          <p:cNvSpPr/>
          <p:nvPr/>
        </p:nvSpPr>
        <p:spPr>
          <a:xfrm>
            <a:off x="251520" y="5157192"/>
            <a:ext cx="2880320" cy="307777"/>
          </a:xfrm>
          <a:prstGeom prst="rect">
            <a:avLst/>
          </a:prstGeom>
        </p:spPr>
        <p:txBody>
          <a:bodyPr wrap="square">
            <a:spAutoFit/>
          </a:bodyPr>
          <a:lstStyle/>
          <a:p>
            <a:r>
              <a:rPr lang="fr-FR" sz="1400" b="1" dirty="0" smtClean="0"/>
              <a:t> </a:t>
            </a:r>
            <a:r>
              <a:rPr lang="fr-FR" sz="1200" b="1" dirty="0" smtClean="0"/>
              <a:t>Le trophoblaste qui formera le placenta.</a:t>
            </a:r>
            <a:r>
              <a:rPr lang="fr-FR" sz="1200" dirty="0" smtClean="0">
                <a:solidFill>
                  <a:prstClr val="black"/>
                </a:solidFill>
              </a:rPr>
              <a:t> </a:t>
            </a:r>
            <a:endParaRPr lang="fr-FR" sz="1200" dirty="0"/>
          </a:p>
        </p:txBody>
      </p:sp>
      <p:cxnSp>
        <p:nvCxnSpPr>
          <p:cNvPr id="16" name="Connecteur droit avec flèche 15"/>
          <p:cNvCxnSpPr/>
          <p:nvPr/>
        </p:nvCxnSpPr>
        <p:spPr>
          <a:xfrm flipV="1">
            <a:off x="3131840" y="5301208"/>
            <a:ext cx="1296144" cy="9873"/>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520" y="4149080"/>
            <a:ext cx="3024336" cy="276999"/>
          </a:xfrm>
          <a:prstGeom prst="rect">
            <a:avLst/>
          </a:prstGeom>
        </p:spPr>
        <p:txBody>
          <a:bodyPr wrap="square">
            <a:spAutoFit/>
          </a:bodyPr>
          <a:lstStyle/>
          <a:p>
            <a:r>
              <a:rPr lang="fr-FR" sz="1200" b="1" dirty="0" smtClean="0">
                <a:solidFill>
                  <a:prstClr val="black"/>
                </a:solidFill>
              </a:rPr>
              <a:t>Le blastocèle, une cavité remplie de liquide. </a:t>
            </a:r>
            <a:endParaRPr lang="fr-FR" b="1" dirty="0"/>
          </a:p>
        </p:txBody>
      </p:sp>
      <p:sp>
        <p:nvSpPr>
          <p:cNvPr id="19" name="Rectangle 18"/>
          <p:cNvSpPr/>
          <p:nvPr/>
        </p:nvSpPr>
        <p:spPr>
          <a:xfrm>
            <a:off x="251520" y="4581128"/>
            <a:ext cx="3096344" cy="461665"/>
          </a:xfrm>
          <a:prstGeom prst="rect">
            <a:avLst/>
          </a:prstGeom>
        </p:spPr>
        <p:txBody>
          <a:bodyPr wrap="square">
            <a:spAutoFit/>
          </a:bodyPr>
          <a:lstStyle/>
          <a:p>
            <a:r>
              <a:rPr lang="fr-FR" sz="1200" b="1" dirty="0" smtClean="0">
                <a:solidFill>
                  <a:prstClr val="black"/>
                </a:solidFill>
              </a:rPr>
              <a:t>Le « bouton embryonnaire » qui sera à l’origine du nouvel individu. </a:t>
            </a:r>
            <a:endParaRPr lang="fr-FR" b="1" dirty="0"/>
          </a:p>
        </p:txBody>
      </p:sp>
      <p:cxnSp>
        <p:nvCxnSpPr>
          <p:cNvPr id="21" name="Connecteur droit avec flèche 20"/>
          <p:cNvCxnSpPr/>
          <p:nvPr/>
        </p:nvCxnSpPr>
        <p:spPr>
          <a:xfrm>
            <a:off x="3131840" y="4725144"/>
            <a:ext cx="1512168"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3131840" y="4293096"/>
            <a:ext cx="1944216" cy="710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85" name="Rectangle 1"/>
          <p:cNvSpPr>
            <a:spLocks noChangeArrowheads="1"/>
          </p:cNvSpPr>
          <p:nvPr/>
        </p:nvSpPr>
        <p:spPr bwMode="auto">
          <a:xfrm>
            <a:off x="251520" y="6057583"/>
            <a:ext cx="88924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1400" dirty="0" smtClean="0">
                <a:ea typeface="Times New Roman" pitchFamily="18" charset="0"/>
                <a:cs typeface="Times New Roman" pitchFamily="18" charset="0"/>
              </a:rPr>
              <a:t>Les cellules souches embryonnaires ont été recueillies dans le bouton embryonnaire. </a:t>
            </a:r>
          </a:p>
          <a:p>
            <a:pPr eaLnBrk="0" fontAlgn="base" hangingPunct="0">
              <a:spcBef>
                <a:spcPct val="0"/>
              </a:spcBef>
              <a:spcAft>
                <a:spcPct val="0"/>
              </a:spcAft>
            </a:pPr>
            <a:r>
              <a:rPr lang="fr-FR" sz="1400" dirty="0" smtClean="0">
                <a:ea typeface="Times New Roman" pitchFamily="18" charset="0"/>
                <a:cs typeface="Times New Roman" pitchFamily="18" charset="0"/>
              </a:rPr>
              <a:t>Ce sont des cellules pluripotentes. </a:t>
            </a:r>
            <a:endParaRPr kumimoji="0" lang="fr-FR"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251520" y="4797152"/>
            <a:ext cx="88924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Les organismes pluricellulaires sont composés de plusieurs types cellules que l'on appelle des cellules différenciées (neurones, globules rouges, cellules musculaires …).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forme, les protéines et donc les gènes qui sont exprimés dans chacun de ces types cellulaires sont différents.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Au cours du développement embryonnaire, ces cellules ont été générées à partir de cellules non différenciées issues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 la division de l'œuf</a:t>
            </a:r>
            <a:r>
              <a:rPr lang="fr-FR" sz="1400" dirty="0" smtClean="0">
                <a:latin typeface="Calibri" pitchFamily="34" charset="0"/>
                <a:ea typeface="Times New Roman" pitchFamily="18" charset="0"/>
                <a:cs typeface="Times New Roman" pitchFamily="18" charset="0"/>
              </a:rPr>
              <a:t>.</a:t>
            </a:r>
          </a:p>
          <a:p>
            <a:pPr lvl="0" eaLnBrk="0" fontAlgn="base" hangingPunct="0">
              <a:spcBef>
                <a:spcPct val="0"/>
              </a:spcBef>
              <a:spcAft>
                <a:spcPct val="0"/>
              </a:spcAft>
            </a:pPr>
            <a:r>
              <a:rPr lang="fr-FR" sz="1400" dirty="0" smtClean="0">
                <a:latin typeface="Calibri" pitchFamily="34" charset="0"/>
                <a:ea typeface="Times New Roman" pitchFamily="18" charset="0"/>
                <a:cs typeface="Times New Roman" pitchFamily="18" charset="0"/>
              </a:rPr>
              <a:t>Les cellules indifférenciées,</a:t>
            </a:r>
            <a:r>
              <a:rPr kumimoji="0" lang="fr-FR" sz="1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en fonction de leur emplacement,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reçoivent des signaux moléculaires envoyés par d'autres cellules</a:t>
            </a:r>
            <a:r>
              <a:rPr kumimoji="0" lang="fr-FR" sz="1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dites "organisatrices</a:t>
            </a:r>
            <a:r>
              <a:rPr lang="fr-FR" sz="1400" dirty="0" smtClean="0">
                <a:latin typeface="Calibri" pitchFamily="34" charset="0"/>
                <a:ea typeface="Times New Roman" pitchFamily="18" charset="0"/>
                <a:cs typeface="Times New Roman" pitchFamily="18" charset="0"/>
              </a:rPr>
              <a:t>. C</a:t>
            </a:r>
            <a:r>
              <a:rPr kumimoji="0" lang="fr-FR" sz="1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es signaux bloquent ou activent l’expression de certains gènes,</a:t>
            </a:r>
            <a:r>
              <a:rPr lang="fr-FR" sz="1400" dirty="0" smtClean="0">
                <a:latin typeface="Calibri" pitchFamily="34" charset="0"/>
                <a:ea typeface="Times New Roman" pitchFamily="18" charset="0"/>
                <a:cs typeface="Times New Roman" pitchFamily="18" charset="0"/>
              </a:rPr>
              <a:t> un programme génétique particulier est donc sélectionné,</a:t>
            </a:r>
            <a:r>
              <a:rPr kumimoji="0" lang="fr-FR" sz="14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400" dirty="0" smtClean="0">
                <a:latin typeface="Calibri" pitchFamily="34" charset="0"/>
                <a:ea typeface="Times New Roman" pitchFamily="18" charset="0"/>
                <a:cs typeface="Times New Roman" pitchFamily="18" charset="0"/>
              </a:rPr>
              <a:t>les cellules sont alors différenciées.</a:t>
            </a:r>
            <a:r>
              <a:rPr kumimoji="0" lang="fr-FR"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1" name="Picture 5" descr="http://amp-chu-besancon.univ-fcomte.fr/blefco/nouvelle_brochure_BLEFCO/2PNblefco.gif"/>
          <p:cNvPicPr>
            <a:picLocks noChangeAspect="1" noChangeArrowheads="1"/>
          </p:cNvPicPr>
          <p:nvPr/>
        </p:nvPicPr>
        <p:blipFill>
          <a:blip r:embed="rId3" cstate="print"/>
          <a:srcRect/>
          <a:stretch>
            <a:fillRect/>
          </a:stretch>
        </p:blipFill>
        <p:spPr bwMode="auto">
          <a:xfrm>
            <a:off x="395536" y="332656"/>
            <a:ext cx="1593757" cy="1584176"/>
          </a:xfrm>
          <a:prstGeom prst="rect">
            <a:avLst/>
          </a:prstGeom>
          <a:noFill/>
        </p:spPr>
      </p:pic>
      <p:pic>
        <p:nvPicPr>
          <p:cNvPr id="111623" name="Picture 7" descr="emb4blefco.gif (41469 octets)"/>
          <p:cNvPicPr>
            <a:picLocks noChangeAspect="1" noChangeArrowheads="1"/>
          </p:cNvPicPr>
          <p:nvPr/>
        </p:nvPicPr>
        <p:blipFill>
          <a:blip r:embed="rId4" cstate="print"/>
          <a:srcRect/>
          <a:stretch>
            <a:fillRect/>
          </a:stretch>
        </p:blipFill>
        <p:spPr bwMode="auto">
          <a:xfrm>
            <a:off x="2123728" y="332656"/>
            <a:ext cx="1584176" cy="1584176"/>
          </a:xfrm>
          <a:prstGeom prst="rect">
            <a:avLst/>
          </a:prstGeom>
          <a:noFill/>
        </p:spPr>
      </p:pic>
      <p:sp>
        <p:nvSpPr>
          <p:cNvPr id="8" name="Rectangle 7"/>
          <p:cNvSpPr/>
          <p:nvPr/>
        </p:nvSpPr>
        <p:spPr>
          <a:xfrm>
            <a:off x="5724128" y="332656"/>
            <a:ext cx="3168352" cy="2369880"/>
          </a:xfrm>
          <a:prstGeom prst="rect">
            <a:avLst/>
          </a:prstGeom>
        </p:spPr>
        <p:txBody>
          <a:bodyPr wrap="square">
            <a:spAutoFit/>
          </a:bodyPr>
          <a:lstStyle/>
          <a:p>
            <a:r>
              <a:rPr lang="fr-FR" sz="1400" dirty="0" smtClean="0"/>
              <a:t>Jusqu’au 4</a:t>
            </a:r>
            <a:r>
              <a:rPr lang="fr-FR" sz="1400" baseline="30000" dirty="0" smtClean="0"/>
              <a:t>ème</a:t>
            </a:r>
            <a:r>
              <a:rPr lang="fr-FR" sz="1400" dirty="0" smtClean="0"/>
              <a:t> jour, l’embryon est constitué de cellules </a:t>
            </a:r>
            <a:r>
              <a:rPr lang="fr-FR" sz="1400" b="1" dirty="0" smtClean="0"/>
              <a:t>totipotentes</a:t>
            </a:r>
            <a:r>
              <a:rPr lang="fr-FR" sz="1400" dirty="0" smtClean="0">
                <a:cs typeface="Times New Roman" pitchFamily="18" charset="0"/>
              </a:rPr>
              <a:t> </a:t>
            </a:r>
            <a:r>
              <a:rPr lang="fr-FR" sz="1400" dirty="0" smtClean="0">
                <a:ea typeface="Calibri" pitchFamily="34" charset="0"/>
                <a:cs typeface="Times New Roman" pitchFamily="18" charset="0"/>
              </a:rPr>
              <a:t>qui sont capables de donner naissance à tous les types de cellules de l'organisme  et  d’orchestrer le développement de l’embryon : chacune d’entre elles est donc capable, à elle seule, </a:t>
            </a:r>
            <a:r>
              <a:rPr lang="fr-FR" sz="1400" dirty="0" smtClean="0"/>
              <a:t>de donner un embryon. </a:t>
            </a:r>
            <a:r>
              <a:rPr lang="fr-FR" sz="1400" dirty="0" smtClean="0">
                <a:ea typeface="Calibri" pitchFamily="34" charset="0"/>
                <a:cs typeface="Times New Roman" pitchFamily="18" charset="0"/>
              </a:rPr>
              <a:t> </a:t>
            </a:r>
            <a:r>
              <a:rPr lang="fr-FR" dirty="0" smtClean="0"/>
              <a:t/>
            </a:r>
            <a:br>
              <a:rPr lang="fr-FR" dirty="0" smtClean="0"/>
            </a:br>
            <a:r>
              <a:rPr lang="fr-FR" dirty="0" smtClean="0"/>
              <a:t/>
            </a:r>
            <a:br>
              <a:rPr lang="fr-FR" dirty="0" smtClean="0"/>
            </a:br>
            <a:endParaRPr lang="fr-FR" dirty="0"/>
          </a:p>
        </p:txBody>
      </p:sp>
      <p:pic>
        <p:nvPicPr>
          <p:cNvPr id="111627" name="Picture 11" descr="http://www.imara.cat/tratamientos/d3.jpg/image_preview"/>
          <p:cNvPicPr>
            <a:picLocks noChangeAspect="1" noChangeArrowheads="1"/>
          </p:cNvPicPr>
          <p:nvPr/>
        </p:nvPicPr>
        <p:blipFill>
          <a:blip r:embed="rId5" cstate="print"/>
          <a:srcRect/>
          <a:stretch>
            <a:fillRect/>
          </a:stretch>
        </p:blipFill>
        <p:spPr bwMode="auto">
          <a:xfrm>
            <a:off x="3851920" y="332656"/>
            <a:ext cx="1620640" cy="1584176"/>
          </a:xfrm>
          <a:prstGeom prst="rect">
            <a:avLst/>
          </a:prstGeom>
          <a:noFill/>
        </p:spPr>
      </p:pic>
      <p:pic>
        <p:nvPicPr>
          <p:cNvPr id="111631" name="Picture 15" descr="http://imblog.aufeminin.com/blog/D20080201/191091_52543282_day-205-20blastocyst_H101848_L.jpg"/>
          <p:cNvPicPr>
            <a:picLocks noChangeAspect="1" noChangeArrowheads="1"/>
          </p:cNvPicPr>
          <p:nvPr/>
        </p:nvPicPr>
        <p:blipFill>
          <a:blip r:embed="rId6" cstate="print"/>
          <a:srcRect/>
          <a:stretch>
            <a:fillRect/>
          </a:stretch>
        </p:blipFill>
        <p:spPr bwMode="auto">
          <a:xfrm>
            <a:off x="395536" y="2564904"/>
            <a:ext cx="1733555" cy="1728602"/>
          </a:xfrm>
          <a:prstGeom prst="rect">
            <a:avLst/>
          </a:prstGeom>
          <a:noFill/>
        </p:spPr>
      </p:pic>
      <p:sp>
        <p:nvSpPr>
          <p:cNvPr id="12" name="ZoneTexte 11"/>
          <p:cNvSpPr txBox="1"/>
          <p:nvPr/>
        </p:nvSpPr>
        <p:spPr>
          <a:xfrm>
            <a:off x="2123728" y="1988840"/>
            <a:ext cx="1512168" cy="461665"/>
          </a:xfrm>
          <a:prstGeom prst="rect">
            <a:avLst/>
          </a:prstGeom>
          <a:noFill/>
        </p:spPr>
        <p:txBody>
          <a:bodyPr wrap="square" rtlCol="0">
            <a:spAutoFit/>
          </a:bodyPr>
          <a:lstStyle/>
          <a:p>
            <a:r>
              <a:rPr lang="fr-FR" sz="1200" b="1" dirty="0" smtClean="0"/>
              <a:t>Embryon de 2 jours</a:t>
            </a:r>
          </a:p>
          <a:p>
            <a:r>
              <a:rPr lang="fr-FR" sz="1200" b="1" dirty="0" smtClean="0"/>
              <a:t>(2 à 4 cellules)</a:t>
            </a:r>
            <a:endParaRPr lang="fr-FR" sz="1200" b="1" dirty="0"/>
          </a:p>
        </p:txBody>
      </p:sp>
      <p:sp>
        <p:nvSpPr>
          <p:cNvPr id="13" name="ZoneTexte 12"/>
          <p:cNvSpPr txBox="1"/>
          <p:nvPr/>
        </p:nvSpPr>
        <p:spPr>
          <a:xfrm>
            <a:off x="3851920" y="1988840"/>
            <a:ext cx="1584176" cy="461665"/>
          </a:xfrm>
          <a:prstGeom prst="rect">
            <a:avLst/>
          </a:prstGeom>
          <a:noFill/>
        </p:spPr>
        <p:txBody>
          <a:bodyPr wrap="square" rtlCol="0">
            <a:spAutoFit/>
          </a:bodyPr>
          <a:lstStyle/>
          <a:p>
            <a:r>
              <a:rPr lang="fr-FR" sz="1200" b="1" dirty="0" smtClean="0"/>
              <a:t>Embryon de 3 jours</a:t>
            </a:r>
          </a:p>
          <a:p>
            <a:r>
              <a:rPr lang="fr-FR" sz="1200" b="1" dirty="0" smtClean="0"/>
              <a:t>( 6 à 8 cellules)</a:t>
            </a:r>
            <a:endParaRPr lang="fr-FR" sz="1200" b="1" dirty="0"/>
          </a:p>
        </p:txBody>
      </p:sp>
      <p:sp>
        <p:nvSpPr>
          <p:cNvPr id="14" name="ZoneTexte 13"/>
          <p:cNvSpPr txBox="1"/>
          <p:nvPr/>
        </p:nvSpPr>
        <p:spPr>
          <a:xfrm>
            <a:off x="467544" y="4293096"/>
            <a:ext cx="1656184" cy="461665"/>
          </a:xfrm>
          <a:prstGeom prst="rect">
            <a:avLst/>
          </a:prstGeom>
          <a:noFill/>
        </p:spPr>
        <p:txBody>
          <a:bodyPr wrap="square" rtlCol="0">
            <a:spAutoFit/>
          </a:bodyPr>
          <a:lstStyle/>
          <a:p>
            <a:r>
              <a:rPr lang="fr-FR" sz="1200" b="1" dirty="0" smtClean="0"/>
              <a:t>Embryon de 5 jours</a:t>
            </a:r>
          </a:p>
          <a:p>
            <a:r>
              <a:rPr lang="fr-FR" sz="1200" b="1" dirty="0" smtClean="0"/>
              <a:t>(blastocyte)</a:t>
            </a:r>
            <a:endParaRPr lang="fr-FR" sz="1200" b="1" dirty="0"/>
          </a:p>
        </p:txBody>
      </p:sp>
      <p:sp>
        <p:nvSpPr>
          <p:cNvPr id="15" name="ZoneTexte 14"/>
          <p:cNvSpPr txBox="1"/>
          <p:nvPr/>
        </p:nvSpPr>
        <p:spPr>
          <a:xfrm>
            <a:off x="395536" y="1988840"/>
            <a:ext cx="2016224" cy="461665"/>
          </a:xfrm>
          <a:prstGeom prst="rect">
            <a:avLst/>
          </a:prstGeom>
          <a:noFill/>
        </p:spPr>
        <p:txBody>
          <a:bodyPr wrap="square" rtlCol="0">
            <a:spAutoFit/>
          </a:bodyPr>
          <a:lstStyle/>
          <a:p>
            <a:r>
              <a:rPr lang="fr-FR" sz="1200" b="1" dirty="0" smtClean="0"/>
              <a:t>Fin de la fécondation</a:t>
            </a:r>
          </a:p>
          <a:p>
            <a:r>
              <a:rPr lang="fr-FR" sz="1200" b="1" dirty="0" smtClean="0"/>
              <a:t>(fusion des noyaux)</a:t>
            </a:r>
            <a:endParaRPr lang="fr-FR" sz="1200" b="1" dirty="0"/>
          </a:p>
        </p:txBody>
      </p:sp>
      <p:sp>
        <p:nvSpPr>
          <p:cNvPr id="17" name="Rectangle 16"/>
          <p:cNvSpPr/>
          <p:nvPr/>
        </p:nvSpPr>
        <p:spPr>
          <a:xfrm>
            <a:off x="2483768" y="2780928"/>
            <a:ext cx="6372200" cy="1446550"/>
          </a:xfrm>
          <a:prstGeom prst="rect">
            <a:avLst/>
          </a:prstGeom>
        </p:spPr>
        <p:txBody>
          <a:bodyPr wrap="square">
            <a:spAutoFit/>
          </a:bodyPr>
          <a:lstStyle/>
          <a:p>
            <a:r>
              <a:rPr lang="fr-FR" dirty="0" smtClean="0">
                <a:ea typeface="Calibri" pitchFamily="34" charset="0"/>
                <a:cs typeface="Times New Roman" pitchFamily="18" charset="0"/>
              </a:rPr>
              <a:t> </a:t>
            </a:r>
            <a:r>
              <a:rPr lang="fr-FR" sz="1400" dirty="0" smtClean="0">
                <a:ea typeface="Calibri" pitchFamily="34" charset="0"/>
                <a:cs typeface="Times New Roman" pitchFamily="18" charset="0"/>
              </a:rPr>
              <a:t>A partir du 5</a:t>
            </a:r>
            <a:r>
              <a:rPr lang="fr-FR" sz="1400" baseline="30000" dirty="0" smtClean="0">
                <a:ea typeface="Calibri" pitchFamily="34" charset="0"/>
                <a:cs typeface="Times New Roman" pitchFamily="18" charset="0"/>
              </a:rPr>
              <a:t>ème</a:t>
            </a:r>
            <a:r>
              <a:rPr lang="fr-FR" sz="1400" dirty="0" smtClean="0">
                <a:ea typeface="Calibri" pitchFamily="34" charset="0"/>
                <a:cs typeface="Times New Roman" pitchFamily="18" charset="0"/>
              </a:rPr>
              <a:t> jour, l’embryon (blastocyte) est constitué de cellules </a:t>
            </a:r>
            <a:r>
              <a:rPr lang="fr-FR" sz="1400" b="1" dirty="0" smtClean="0">
                <a:ea typeface="Calibri" pitchFamily="34" charset="0"/>
                <a:cs typeface="Times New Roman" pitchFamily="18" charset="0"/>
              </a:rPr>
              <a:t>pluripotentes </a:t>
            </a:r>
            <a:r>
              <a:rPr lang="fr-FR" sz="1400" dirty="0" smtClean="0">
                <a:ea typeface="Calibri" pitchFamily="34" charset="0"/>
                <a:cs typeface="Times New Roman" pitchFamily="18" charset="0"/>
              </a:rPr>
              <a:t>capables de donner naissance à tous les types cellulaires de l'organisme mais incapables de diriger le développement de l’embryon. </a:t>
            </a:r>
          </a:p>
          <a:p>
            <a:r>
              <a:rPr lang="fr-FR" sz="1400" dirty="0" smtClean="0">
                <a:cs typeface="Times New Roman" pitchFamily="18" charset="0"/>
              </a:rPr>
              <a:t>U</a:t>
            </a:r>
            <a:r>
              <a:rPr lang="fr-FR" sz="1400" dirty="0" smtClean="0"/>
              <a:t>ne première différenciation est intervenue: les cellules du bouton embryonnaire se sont différenciées de celles du trophoblaste, </a:t>
            </a:r>
            <a:r>
              <a:rPr lang="fr-FR" sz="1400" b="1" dirty="0" smtClean="0"/>
              <a:t>ces cellules ne sont plus capables de donner un embryon si on les réimplante dans un utérus.</a:t>
            </a:r>
            <a:endParaRPr lang="fr-FR"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323528" y="188640"/>
            <a:ext cx="5760640" cy="523220"/>
          </a:xfrm>
          <a:prstGeom prst="rect">
            <a:avLst/>
          </a:prstGeom>
          <a:noFill/>
        </p:spPr>
        <p:txBody>
          <a:bodyPr wrap="square" rtlCol="0">
            <a:spAutoFit/>
          </a:bodyPr>
          <a:lstStyle/>
          <a:p>
            <a:r>
              <a:rPr lang="fr-FR" sz="2800" b="1" dirty="0" smtClean="0">
                <a:solidFill>
                  <a:srgbClr val="FF0000"/>
                </a:solidFill>
              </a:rPr>
              <a:t>Les cellules souches adultes</a:t>
            </a:r>
            <a:endParaRPr lang="fr-FR" sz="2800" b="1" dirty="0">
              <a:solidFill>
                <a:srgbClr val="FF0000"/>
              </a:solidFill>
            </a:endParaRPr>
          </a:p>
        </p:txBody>
      </p:sp>
      <p:pic>
        <p:nvPicPr>
          <p:cNvPr id="13" name="Image 12" descr="http://patrick.nadia.pagesperso-orange.fr/Images/pluripotence.gif"/>
          <p:cNvPicPr/>
          <p:nvPr/>
        </p:nvPicPr>
        <p:blipFill>
          <a:blip r:embed="rId3" cstate="print"/>
          <a:srcRect/>
          <a:stretch>
            <a:fillRect/>
          </a:stretch>
        </p:blipFill>
        <p:spPr bwMode="auto">
          <a:xfrm>
            <a:off x="4427984" y="692696"/>
            <a:ext cx="4501505" cy="4320480"/>
          </a:xfrm>
          <a:prstGeom prst="rect">
            <a:avLst/>
          </a:prstGeom>
          <a:noFill/>
          <a:ln w="9525">
            <a:noFill/>
            <a:miter lim="800000"/>
            <a:headEnd/>
            <a:tailEnd/>
          </a:ln>
        </p:spPr>
      </p:pic>
      <p:sp>
        <p:nvSpPr>
          <p:cNvPr id="14" name="Rectangle 13"/>
          <p:cNvSpPr/>
          <p:nvPr/>
        </p:nvSpPr>
        <p:spPr>
          <a:xfrm>
            <a:off x="5364088" y="188640"/>
            <a:ext cx="1500732" cy="230832"/>
          </a:xfrm>
          <a:prstGeom prst="rect">
            <a:avLst/>
          </a:prstGeom>
        </p:spPr>
        <p:txBody>
          <a:bodyPr wrap="none">
            <a:spAutoFit/>
          </a:bodyPr>
          <a:lstStyle/>
          <a:p>
            <a:r>
              <a:rPr lang="fr-FR" sz="900" b="1" dirty="0" smtClean="0"/>
              <a:t>albertbarrois.blogspot.com</a:t>
            </a:r>
            <a:endParaRPr lang="fr-FR" sz="900" b="1" dirty="0"/>
          </a:p>
        </p:txBody>
      </p:sp>
      <p:sp>
        <p:nvSpPr>
          <p:cNvPr id="9" name="Rectangle 8"/>
          <p:cNvSpPr/>
          <p:nvPr/>
        </p:nvSpPr>
        <p:spPr>
          <a:xfrm>
            <a:off x="179512" y="836712"/>
            <a:ext cx="4608512" cy="4708981"/>
          </a:xfrm>
          <a:prstGeom prst="rect">
            <a:avLst/>
          </a:prstGeom>
        </p:spPr>
        <p:txBody>
          <a:bodyPr wrap="square">
            <a:spAutoFit/>
          </a:bodyPr>
          <a:lstStyle/>
          <a:p>
            <a:pPr lvl="0" eaLnBrk="0" fontAlgn="base" hangingPunct="0">
              <a:spcBef>
                <a:spcPct val="0"/>
              </a:spcBef>
              <a:spcAft>
                <a:spcPct val="0"/>
              </a:spcAft>
            </a:pPr>
            <a:r>
              <a:rPr lang="fr-FR" sz="1600" dirty="0" smtClean="0">
                <a:solidFill>
                  <a:prstClr val="black"/>
                </a:solidFill>
                <a:ea typeface="Times New Roman" pitchFamily="18" charset="0"/>
                <a:cs typeface="Times New Roman" pitchFamily="18" charset="0"/>
              </a:rPr>
              <a:t>Les organismes adultes sont constitués de cellules différenciées mais des cellules souches y ont cependant été découvertes.</a:t>
            </a:r>
          </a:p>
          <a:p>
            <a:pPr lvl="0" eaLnBrk="0" fontAlgn="base" hangingPunct="0">
              <a:spcBef>
                <a:spcPct val="0"/>
              </a:spcBef>
              <a:spcAft>
                <a:spcPct val="0"/>
              </a:spcAft>
            </a:pPr>
            <a:endParaRPr lang="fr-FR" sz="1600" dirty="0" smtClean="0">
              <a:solidFill>
                <a:prstClr val="black"/>
              </a:solidFill>
              <a:cs typeface="Arial" pitchFamily="34" charset="0"/>
            </a:endParaRPr>
          </a:p>
          <a:p>
            <a:pPr lvl="0" eaLnBrk="0" fontAlgn="base" hangingPunct="0">
              <a:spcBef>
                <a:spcPct val="0"/>
              </a:spcBef>
              <a:spcAft>
                <a:spcPct val="0"/>
              </a:spcAft>
            </a:pPr>
            <a:r>
              <a:rPr lang="fr-FR" sz="1600" dirty="0" smtClean="0">
                <a:solidFill>
                  <a:prstClr val="black"/>
                </a:solidFill>
                <a:ea typeface="Times New Roman" pitchFamily="18" charset="0"/>
                <a:cs typeface="Times New Roman" pitchFamily="18" charset="0"/>
              </a:rPr>
              <a:t>La moelle osseuse adulte, par exemple, renferme des cellules souches sanguines, les </a:t>
            </a:r>
            <a:r>
              <a:rPr lang="fr-FR" sz="1600" dirty="0" smtClean="0">
                <a:solidFill>
                  <a:prstClr val="black"/>
                </a:solidFill>
              </a:rPr>
              <a:t>cellules souches hématopoïétiques </a:t>
            </a:r>
            <a:r>
              <a:rPr lang="fr-FR" sz="1600" dirty="0" smtClean="0">
                <a:solidFill>
                  <a:prstClr val="black"/>
                </a:solidFill>
                <a:ea typeface="Times New Roman" pitchFamily="18" charset="0"/>
                <a:cs typeface="Times New Roman" pitchFamily="18" charset="0"/>
              </a:rPr>
              <a:t>,</a:t>
            </a:r>
            <a:r>
              <a:rPr lang="fr-FR" sz="1600" dirty="0" smtClean="0">
                <a:solidFill>
                  <a:srgbClr val="FF0000"/>
                </a:solidFill>
              </a:rPr>
              <a:t> </a:t>
            </a:r>
            <a:r>
              <a:rPr lang="fr-FR" sz="1600" dirty="0" smtClean="0">
                <a:solidFill>
                  <a:prstClr val="black"/>
                </a:solidFill>
                <a:ea typeface="Times New Roman" pitchFamily="18" charset="0"/>
                <a:cs typeface="Times New Roman" pitchFamily="18" charset="0"/>
              </a:rPr>
              <a:t>à partir desquelles sont régénérées les milliards de cellules sanguines que nous perdons chaque jour: les globules rouges, les différents types de globules blancs, etc.</a:t>
            </a:r>
            <a:r>
              <a:rPr lang="fr-FR" sz="1600" dirty="0" smtClean="0">
                <a:solidFill>
                  <a:prstClr val="black"/>
                </a:solidFill>
                <a:ea typeface="Calibri" pitchFamily="34" charset="0"/>
                <a:cs typeface="Times New Roman" pitchFamily="18" charset="0"/>
              </a:rPr>
              <a:t> </a:t>
            </a:r>
          </a:p>
          <a:p>
            <a:pPr lvl="0" eaLnBrk="0" fontAlgn="base" hangingPunct="0">
              <a:spcBef>
                <a:spcPct val="0"/>
              </a:spcBef>
              <a:spcAft>
                <a:spcPct val="0"/>
              </a:spcAft>
            </a:pPr>
            <a:endParaRPr lang="fr-FR" sz="1600" dirty="0" smtClean="0">
              <a:solidFill>
                <a:prstClr val="black"/>
              </a:solidFill>
              <a:ea typeface="Calibri" pitchFamily="34" charset="0"/>
              <a:cs typeface="Times New Roman" pitchFamily="18" charset="0"/>
            </a:endParaRPr>
          </a:p>
          <a:p>
            <a:pPr lvl="0" eaLnBrk="0" fontAlgn="base" hangingPunct="0">
              <a:spcBef>
                <a:spcPct val="0"/>
              </a:spcBef>
              <a:spcAft>
                <a:spcPct val="0"/>
              </a:spcAft>
            </a:pPr>
            <a:endParaRPr lang="fr-FR" sz="1600" dirty="0" smtClean="0">
              <a:solidFill>
                <a:prstClr val="black"/>
              </a:solidFill>
              <a:ea typeface="Calibri" pitchFamily="34" charset="0"/>
              <a:cs typeface="Times New Roman" pitchFamily="18" charset="0"/>
            </a:endParaRPr>
          </a:p>
          <a:p>
            <a:pPr lvl="0" fontAlgn="base">
              <a:spcBef>
                <a:spcPct val="0"/>
              </a:spcBef>
              <a:spcAft>
                <a:spcPct val="0"/>
              </a:spcAft>
            </a:pPr>
            <a:r>
              <a:rPr lang="fr-FR" sz="1600" dirty="0" smtClean="0">
                <a:ea typeface="Times New Roman" pitchFamily="18" charset="0"/>
                <a:cs typeface="Times New Roman" pitchFamily="18" charset="0"/>
              </a:rPr>
              <a:t>Récemment, des cellules souches ont été également retrouvées dans certaines régions du système nerveux. Elles régénèrent des neurones et des cellules gliales (cellules qui nourrissent et soutiennent les neurones). </a:t>
            </a:r>
          </a:p>
          <a:p>
            <a:pPr lvl="0" eaLnBrk="0" fontAlgn="base" hangingPunct="0">
              <a:spcBef>
                <a:spcPct val="0"/>
              </a:spcBef>
              <a:spcAft>
                <a:spcPct val="0"/>
              </a:spcAft>
            </a:pPr>
            <a:endParaRPr lang="fr-FR" sz="1400" dirty="0" smtClean="0">
              <a:solidFill>
                <a:prstClr val="black"/>
              </a:solidFill>
              <a:ea typeface="Times New Roman" pitchFamily="18" charset="0"/>
              <a:cs typeface="Times New Roman" pitchFamily="18" charset="0"/>
            </a:endParaRPr>
          </a:p>
          <a:p>
            <a:pPr lvl="0" eaLnBrk="0" fontAlgn="base" hangingPunct="0">
              <a:spcBef>
                <a:spcPct val="0"/>
              </a:spcBef>
              <a:spcAft>
                <a:spcPct val="0"/>
              </a:spcAft>
            </a:pPr>
            <a:r>
              <a:rPr lang="fr-FR" sz="1400" dirty="0" smtClean="0">
                <a:solidFill>
                  <a:prstClr val="black"/>
                </a:solidFill>
                <a:ea typeface="Times New Roman" pitchFamily="18" charset="0"/>
                <a:cs typeface="Times New Roman" pitchFamily="18" charset="0"/>
              </a:rPr>
              <a:t> </a:t>
            </a:r>
            <a:endParaRPr lang="fr-FR" dirty="0"/>
          </a:p>
        </p:txBody>
      </p:sp>
      <p:sp>
        <p:nvSpPr>
          <p:cNvPr id="8" name="Rectangle 7"/>
          <p:cNvSpPr/>
          <p:nvPr/>
        </p:nvSpPr>
        <p:spPr>
          <a:xfrm>
            <a:off x="179512" y="5445224"/>
            <a:ext cx="8784976" cy="923330"/>
          </a:xfrm>
          <a:prstGeom prst="rect">
            <a:avLst/>
          </a:prstGeom>
        </p:spPr>
        <p:txBody>
          <a:bodyPr wrap="square">
            <a:spAutoFit/>
          </a:bodyPr>
          <a:lstStyle/>
          <a:p>
            <a:pPr lvl="0" eaLnBrk="0" fontAlgn="base" hangingPunct="0">
              <a:spcBef>
                <a:spcPct val="0"/>
              </a:spcBef>
              <a:spcAft>
                <a:spcPct val="0"/>
              </a:spcAft>
            </a:pPr>
            <a:r>
              <a:rPr lang="fr-FR" dirty="0" smtClean="0">
                <a:solidFill>
                  <a:prstClr val="black"/>
                </a:solidFill>
                <a:ea typeface="Calibri" pitchFamily="34" charset="0"/>
                <a:cs typeface="Times New Roman" pitchFamily="18" charset="0"/>
              </a:rPr>
              <a:t>Ces cellules sont donc capables de donner naissance à plusieurs types cellulaires mais, contrairement aux cellules pluripotentes de l’embryon, pas à tous les types cellulaires:  elles ne sont que multipotentes.</a:t>
            </a:r>
            <a:endParaRPr lang="fr-FR" dirty="0" smtClean="0">
              <a:solidFill>
                <a:prstClr val="black"/>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lesechos.sdv.fr/archives/2004/LesEchos/ECH19279076_1.jpg"/>
          <p:cNvPicPr>
            <a:picLocks noChangeAspect="1" noChangeArrowheads="1"/>
          </p:cNvPicPr>
          <p:nvPr/>
        </p:nvPicPr>
        <p:blipFill>
          <a:blip r:embed="rId3" cstate="print"/>
          <a:srcRect/>
          <a:stretch>
            <a:fillRect/>
          </a:stretch>
        </p:blipFill>
        <p:spPr bwMode="auto">
          <a:xfrm>
            <a:off x="179512" y="1412776"/>
            <a:ext cx="8784975" cy="4123559"/>
          </a:xfrm>
          <a:prstGeom prst="rect">
            <a:avLst/>
          </a:prstGeom>
          <a:noFill/>
        </p:spPr>
      </p:pic>
      <p:sp>
        <p:nvSpPr>
          <p:cNvPr id="4" name="ZoneTexte 3"/>
          <p:cNvSpPr txBox="1"/>
          <p:nvPr/>
        </p:nvSpPr>
        <p:spPr>
          <a:xfrm>
            <a:off x="179512" y="1124744"/>
            <a:ext cx="8784976" cy="584775"/>
          </a:xfrm>
          <a:prstGeom prst="rect">
            <a:avLst/>
          </a:prstGeom>
          <a:solidFill>
            <a:srgbClr val="FF0000"/>
          </a:solidFill>
        </p:spPr>
        <p:txBody>
          <a:bodyPr wrap="square" rtlCol="0">
            <a:spAutoFit/>
          </a:bodyPr>
          <a:lstStyle/>
          <a:p>
            <a:r>
              <a:rPr lang="fr-FR" sz="3200" dirty="0" smtClean="0"/>
              <a:t>        Les cellules souches multipotentes de l’adulte </a:t>
            </a:r>
            <a:endParaRPr lang="fr-F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323528" y="260648"/>
            <a:ext cx="8460432" cy="172354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40659B"/>
                </a:solidFill>
                <a:effectLst/>
                <a:cs typeface="Arial" pitchFamily="34" charset="0"/>
              </a:rPr>
              <a:t>Nidation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cs typeface="Arial" pitchFamily="34" charset="0"/>
              </a:rPr>
              <a:t>Après son éclosion dans l’utérus, le blastocyste va venir se fixer sur l’endomètre et va pénétrer celui-ci. Il va s’enfouir à l’intérieur de la muqueuse : c’est la nidation. L’embryon va ensuite se connecter aux vaisseaux sanguins de l’utérus (placenta) ce qui lui permettra d’obtenir les substances nutritives nécessaires à son développement. La nidation nécessite que l’endomètre ait eu une bonne phase proliférative et soit en phase sécrétoire.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rgbClr val="000000"/>
                </a:solidFill>
                <a:effectLst/>
                <a:cs typeface="Arial" pitchFamily="34" charset="0"/>
              </a:rPr>
              <a:t>  </a:t>
            </a:r>
          </a:p>
        </p:txBody>
      </p:sp>
      <p:pic>
        <p:nvPicPr>
          <p:cNvPr id="90114" name="Picture 2" descr="http://www.chu-toulouse.fr/IMG/png/nidation.png"/>
          <p:cNvPicPr>
            <a:picLocks noChangeAspect="1" noChangeArrowheads="1"/>
          </p:cNvPicPr>
          <p:nvPr/>
        </p:nvPicPr>
        <p:blipFill>
          <a:blip r:embed="rId3" cstate="print"/>
          <a:srcRect/>
          <a:stretch>
            <a:fillRect/>
          </a:stretch>
        </p:blipFill>
        <p:spPr bwMode="auto">
          <a:xfrm>
            <a:off x="0" y="2204864"/>
            <a:ext cx="4320480" cy="4024868"/>
          </a:xfrm>
          <a:prstGeom prst="rect">
            <a:avLst/>
          </a:prstGeom>
          <a:noFill/>
        </p:spPr>
      </p:pic>
      <p:sp>
        <p:nvSpPr>
          <p:cNvPr id="159750" name="AutoShape 6"/>
          <p:cNvSpPr>
            <a:spLocks noChangeAspect="1" noChangeArrowheads="1"/>
          </p:cNvSpPr>
          <p:nvPr/>
        </p:nvSpPr>
        <p:spPr bwMode="auto">
          <a:xfrm>
            <a:off x="0" y="457200"/>
            <a:ext cx="1304925" cy="14192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9749" name="Picture 5" descr="foetus08"/>
          <p:cNvPicPr>
            <a:picLocks noChangeAspect="1" noChangeArrowheads="1"/>
          </p:cNvPicPr>
          <p:nvPr/>
        </p:nvPicPr>
        <p:blipFill>
          <a:blip r:embed="rId4" cstate="print"/>
          <a:srcRect/>
          <a:stretch>
            <a:fillRect/>
          </a:stretch>
        </p:blipFill>
        <p:spPr bwMode="auto">
          <a:xfrm>
            <a:off x="5076056" y="2636912"/>
            <a:ext cx="3298359" cy="3187675"/>
          </a:xfrm>
          <a:prstGeom prst="rect">
            <a:avLst/>
          </a:prstGeom>
          <a:noFill/>
        </p:spPr>
      </p:pic>
      <p:sp>
        <p:nvSpPr>
          <p:cNvPr id="1597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59752" name="Rectangle 8"/>
          <p:cNvSpPr>
            <a:spLocks noChangeArrowheads="1"/>
          </p:cNvSpPr>
          <p:nvPr/>
        </p:nvSpPr>
        <p:spPr bwMode="auto">
          <a:xfrm>
            <a:off x="0" y="187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FFFFFF"/>
                </a:solidFill>
                <a:effectLst/>
                <a:latin typeface="Comic Sans MS" pitchFamily="66"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ZoneTexte 10"/>
          <p:cNvSpPr txBox="1"/>
          <p:nvPr/>
        </p:nvSpPr>
        <p:spPr>
          <a:xfrm>
            <a:off x="5292080" y="5877272"/>
            <a:ext cx="3384376" cy="276999"/>
          </a:xfrm>
          <a:prstGeom prst="rect">
            <a:avLst/>
          </a:prstGeom>
          <a:noFill/>
        </p:spPr>
        <p:txBody>
          <a:bodyPr wrap="square" rtlCol="0">
            <a:spAutoFit/>
          </a:bodyPr>
          <a:lstStyle/>
          <a:p>
            <a:r>
              <a:rPr lang="fr-FR" sz="1200" b="1" dirty="0" smtClean="0"/>
              <a:t>Blastocyte en cours de nidation</a:t>
            </a:r>
            <a:endParaRPr lang="fr-FR" sz="12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univ-rouen.fr/ABISS/L1/WEB/CELL-SOU/Images/celldif.bmp"/>
          <p:cNvPicPr>
            <a:picLocks noChangeAspect="1" noChangeArrowheads="1"/>
          </p:cNvPicPr>
          <p:nvPr/>
        </p:nvPicPr>
        <p:blipFill>
          <a:blip r:embed="rId3" cstate="print"/>
          <a:srcRect/>
          <a:stretch>
            <a:fillRect/>
          </a:stretch>
        </p:blipFill>
        <p:spPr bwMode="auto">
          <a:xfrm>
            <a:off x="1043608" y="188640"/>
            <a:ext cx="6963884" cy="5304158"/>
          </a:xfrm>
          <a:prstGeom prst="rect">
            <a:avLst/>
          </a:prstGeom>
          <a:noFill/>
        </p:spPr>
      </p:pic>
      <p:sp>
        <p:nvSpPr>
          <p:cNvPr id="4" name="ZoneTexte 3"/>
          <p:cNvSpPr txBox="1"/>
          <p:nvPr/>
        </p:nvSpPr>
        <p:spPr>
          <a:xfrm>
            <a:off x="179512" y="5589240"/>
            <a:ext cx="8496944" cy="1077218"/>
          </a:xfrm>
          <a:prstGeom prst="rect">
            <a:avLst/>
          </a:prstGeom>
          <a:noFill/>
        </p:spPr>
        <p:txBody>
          <a:bodyPr wrap="square" rtlCol="0">
            <a:spAutoFit/>
          </a:bodyPr>
          <a:lstStyle/>
          <a:p>
            <a:pPr lvl="0" eaLnBrk="0" fontAlgn="base" hangingPunct="0">
              <a:spcBef>
                <a:spcPct val="0"/>
              </a:spcBef>
              <a:spcAft>
                <a:spcPct val="0"/>
              </a:spcAft>
            </a:pPr>
            <a:r>
              <a:rPr lang="fr-FR" sz="1600" dirty="0" smtClean="0">
                <a:latin typeface="Calibri" pitchFamily="34" charset="0"/>
                <a:ea typeface="Times New Roman" pitchFamily="18" charset="0"/>
                <a:cs typeface="Times New Roman" pitchFamily="18" charset="0"/>
              </a:rPr>
              <a:t>Dans les cellules indifférenciées, tous les gènes peuvent s’exprimer.</a:t>
            </a:r>
          </a:p>
          <a:p>
            <a:pPr lvl="0" eaLnBrk="0" fontAlgn="base" hangingPunct="0">
              <a:spcBef>
                <a:spcPct val="0"/>
              </a:spcBef>
              <a:spcAft>
                <a:spcPct val="0"/>
              </a:spcAft>
            </a:pPr>
            <a:r>
              <a:rPr lang="fr-FR" sz="1600" dirty="0" smtClean="0">
                <a:latin typeface="Calibri" pitchFamily="34" charset="0"/>
                <a:ea typeface="Times New Roman" pitchFamily="18" charset="0"/>
                <a:cs typeface="Times New Roman" pitchFamily="18" charset="0"/>
              </a:rPr>
              <a:t>Lorsque les cellules se différencient, des signaux moléculaires activent ou bloquent l’expression de certains gènes : les cellules se spécialisent et ne sont plus capables de donner naissance à d’autres types cellulaires.</a:t>
            </a:r>
            <a:endParaRPr lang="fr-FR"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16832"/>
            <a:ext cx="8424936" cy="2000548"/>
          </a:xfrm>
          <a:prstGeom prst="rect">
            <a:avLst/>
          </a:prstGeom>
        </p:spPr>
        <p:txBody>
          <a:bodyPr wrap="square">
            <a:spAutoFit/>
          </a:bodyPr>
          <a:lstStyle/>
          <a:p>
            <a:pPr marL="342900" indent="-342900"/>
            <a:r>
              <a:rPr lang="fr-FR" sz="4400" dirty="0" smtClean="0"/>
              <a:t>B - Les thérapies cellulaires à partir de cellules souches multipotentes </a:t>
            </a:r>
          </a:p>
          <a:p>
            <a:pPr marL="342900" indent="-342900"/>
            <a:endParaRPr lang="fr-FR" sz="36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47664" y="188640"/>
            <a:ext cx="6120680" cy="954107"/>
          </a:xfrm>
          <a:prstGeom prst="rect">
            <a:avLst/>
          </a:prstGeom>
          <a:noFill/>
        </p:spPr>
        <p:txBody>
          <a:bodyPr wrap="square" rtlCol="0">
            <a:spAutoFit/>
          </a:bodyPr>
          <a:lstStyle/>
          <a:p>
            <a:r>
              <a:rPr lang="fr-FR" sz="2800" b="1" dirty="0" smtClean="0">
                <a:solidFill>
                  <a:srgbClr val="FF0000"/>
                </a:solidFill>
              </a:rPr>
              <a:t>Une thérapie cellulaire déjà ancienne,</a:t>
            </a:r>
          </a:p>
          <a:p>
            <a:r>
              <a:rPr lang="fr-FR" sz="2800" b="1" dirty="0" smtClean="0">
                <a:solidFill>
                  <a:srgbClr val="FF0000"/>
                </a:solidFill>
              </a:rPr>
              <a:t> la greffe de moelle osseuse</a:t>
            </a:r>
            <a:endParaRPr lang="fr-FR" sz="2800" b="1" dirty="0">
              <a:solidFill>
                <a:srgbClr val="FF0000"/>
              </a:solidFill>
            </a:endParaRPr>
          </a:p>
        </p:txBody>
      </p:sp>
      <p:sp>
        <p:nvSpPr>
          <p:cNvPr id="3" name="Rectangle 1"/>
          <p:cNvSpPr>
            <a:spLocks noChangeArrowheads="1"/>
          </p:cNvSpPr>
          <p:nvPr/>
        </p:nvSpPr>
        <p:spPr bwMode="auto">
          <a:xfrm>
            <a:off x="179512" y="1268760"/>
            <a:ext cx="878497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Ces cellules souches peuvent avoir des applications thérapeutiques considérables</a:t>
            </a:r>
            <a:r>
              <a:rPr lang="fr-FR" sz="1600" dirty="0" smtClean="0">
                <a:latin typeface="Calibri" pitchFamily="34" charset="0"/>
                <a:ea typeface="Times New Roman" pitchFamily="18" charset="0"/>
                <a:cs typeface="Times New Roman" pitchFamily="18" charset="0"/>
              </a:rPr>
              <a:t>.</a:t>
            </a:r>
            <a:endPar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eaLnBrk="0" fontAlgn="base" hangingPunct="0">
              <a:spcBef>
                <a:spcPct val="0"/>
              </a:spcBef>
              <a:spcAft>
                <a:spcPct val="0"/>
              </a:spcAft>
            </a:pPr>
            <a:r>
              <a:rPr lang="fr-FR" sz="1600" dirty="0" smtClean="0">
                <a:ea typeface="Times New Roman" pitchFamily="18" charset="0"/>
                <a:cs typeface="Times New Roman" pitchFamily="18" charset="0"/>
              </a:rPr>
              <a:t>Les </a:t>
            </a:r>
            <a:r>
              <a:rPr lang="fr-FR" sz="1600" dirty="0" smtClean="0"/>
              <a:t>cellules souches hématopoïétiques </a:t>
            </a:r>
            <a:r>
              <a:rPr lang="fr-FR" sz="1600" dirty="0" smtClean="0">
                <a:cs typeface="Times New Roman" pitchFamily="18" charset="0"/>
              </a:rPr>
              <a:t> de la</a:t>
            </a:r>
            <a:r>
              <a:rPr lang="fr-FR" sz="1600" dirty="0" smtClean="0">
                <a:ea typeface="Times New Roman" pitchFamily="18" charset="0"/>
                <a:cs typeface="Times New Roman" pitchFamily="18" charset="0"/>
              </a:rPr>
              <a:t> moelle osseuse, par exemple, sont utilisées depuis déjà une quarantaine d’années (greffes de moelle) pour traiter des maladies du sang telles que les leucémies, les lymphomes, etc.</a:t>
            </a:r>
          </a:p>
          <a:p>
            <a:pPr eaLnBrk="0" fontAlgn="base" hangingPunct="0">
              <a:spcBef>
                <a:spcPct val="0"/>
              </a:spcBef>
              <a:spcAft>
                <a:spcPct val="0"/>
              </a:spcAft>
            </a:pPr>
            <a:endParaRPr lang="fr-FR" sz="1600" dirty="0" smtClean="0">
              <a:solidFill>
                <a:prstClr val="black"/>
              </a:solidFill>
            </a:endParaRPr>
          </a:p>
        </p:txBody>
      </p:sp>
      <p:pic>
        <p:nvPicPr>
          <p:cNvPr id="63490" name="Picture 2" descr="http://olivier.esquirol.pagesperso-orange.fr/images/la%20maladie/photos/Image6.jpg"/>
          <p:cNvPicPr>
            <a:picLocks noChangeAspect="1" noChangeArrowheads="1"/>
          </p:cNvPicPr>
          <p:nvPr/>
        </p:nvPicPr>
        <p:blipFill>
          <a:blip r:embed="rId3" cstate="print"/>
          <a:srcRect/>
          <a:stretch>
            <a:fillRect/>
          </a:stretch>
        </p:blipFill>
        <p:spPr bwMode="auto">
          <a:xfrm>
            <a:off x="2627784" y="2132856"/>
            <a:ext cx="6300192" cy="4387320"/>
          </a:xfrm>
          <a:prstGeom prst="rect">
            <a:avLst/>
          </a:prstGeom>
          <a:noFill/>
        </p:spPr>
      </p:pic>
      <p:sp>
        <p:nvSpPr>
          <p:cNvPr id="5" name="Rectangle 4"/>
          <p:cNvSpPr/>
          <p:nvPr/>
        </p:nvSpPr>
        <p:spPr>
          <a:xfrm>
            <a:off x="179512" y="2426017"/>
            <a:ext cx="2520280" cy="4431983"/>
          </a:xfrm>
          <a:prstGeom prst="rect">
            <a:avLst/>
          </a:prstGeom>
        </p:spPr>
        <p:txBody>
          <a:bodyPr wrap="square">
            <a:spAutoFit/>
          </a:bodyPr>
          <a:lstStyle/>
          <a:p>
            <a:pPr lvl="0" fontAlgn="base">
              <a:spcBef>
                <a:spcPct val="0"/>
              </a:spcBef>
              <a:spcAft>
                <a:spcPct val="0"/>
              </a:spcAft>
            </a:pPr>
            <a:r>
              <a:rPr lang="fr-FR" sz="1400" dirty="0" smtClean="0">
                <a:solidFill>
                  <a:prstClr val="black"/>
                </a:solidFill>
                <a:latin typeface="Calibri" pitchFamily="34" charset="0"/>
                <a:cs typeface="Times New Roman" pitchFamily="18" charset="0"/>
              </a:rPr>
              <a:t>Les cellules anormales du malade sont d’abord détruites par chimiothérapie ou radiothérapie. Le traitement se déroule dans en milieu stérile car le patient n’a plus de défenses immunitaires.</a:t>
            </a:r>
          </a:p>
          <a:p>
            <a:pPr lvl="0" fontAlgn="base">
              <a:spcBef>
                <a:spcPct val="0"/>
              </a:spcBef>
              <a:spcAft>
                <a:spcPct val="0"/>
              </a:spcAft>
            </a:pPr>
            <a:endParaRPr lang="fr-FR" sz="1400" dirty="0" smtClean="0">
              <a:solidFill>
                <a:prstClr val="black"/>
              </a:solidFill>
              <a:latin typeface="Calibri" pitchFamily="34" charset="0"/>
              <a:cs typeface="Times New Roman" pitchFamily="18" charset="0"/>
            </a:endParaRPr>
          </a:p>
          <a:p>
            <a:pPr lvl="0" fontAlgn="base">
              <a:spcBef>
                <a:spcPct val="0"/>
              </a:spcBef>
              <a:spcAft>
                <a:spcPct val="0"/>
              </a:spcAft>
            </a:pPr>
            <a:r>
              <a:rPr lang="fr-FR" sz="1400" dirty="0" smtClean="0">
                <a:solidFill>
                  <a:prstClr val="black"/>
                </a:solidFill>
                <a:ea typeface="Times New Roman" pitchFamily="18" charset="0"/>
                <a:cs typeface="Times New Roman" pitchFamily="18" charset="0"/>
              </a:rPr>
              <a:t>La moelle osseuse d’un donneur est prélevée (ponction à l’intérieur de l’os)  puis injectée par voie intraveineuse chez le malade.</a:t>
            </a:r>
          </a:p>
          <a:p>
            <a:pPr lvl="0" fontAlgn="base">
              <a:spcBef>
                <a:spcPct val="0"/>
              </a:spcBef>
              <a:spcAft>
                <a:spcPct val="0"/>
              </a:spcAft>
            </a:pPr>
            <a:endParaRPr lang="fr-FR" sz="1400" dirty="0" smtClean="0">
              <a:solidFill>
                <a:prstClr val="black"/>
              </a:solidFill>
              <a:ea typeface="Times New Roman" pitchFamily="18" charset="0"/>
              <a:cs typeface="Times New Roman" pitchFamily="18" charset="0"/>
            </a:endParaRPr>
          </a:p>
          <a:p>
            <a:pPr lvl="0" fontAlgn="base">
              <a:spcBef>
                <a:spcPct val="0"/>
              </a:spcBef>
              <a:spcAft>
                <a:spcPct val="0"/>
              </a:spcAft>
            </a:pPr>
            <a:r>
              <a:rPr lang="fr-FR" sz="1400" dirty="0" smtClean="0">
                <a:solidFill>
                  <a:prstClr val="black"/>
                </a:solidFill>
              </a:rPr>
              <a:t>Les cellules souches hématopoïétiques du greffon vont alors fabriquer des cellules sanguines normales qui remplaceront celles du malade.</a:t>
            </a:r>
          </a:p>
          <a:p>
            <a:pPr lvl="0" eaLnBrk="0" fontAlgn="base" hangingPunct="0">
              <a:spcBef>
                <a:spcPct val="0"/>
              </a:spcBef>
              <a:spcAft>
                <a:spcPct val="0"/>
              </a:spcAft>
            </a:pPr>
            <a:endParaRPr lang="fr-FR" sz="1600" dirty="0" smtClean="0">
              <a:solidFill>
                <a:prstClr val="black"/>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www.france-handicap-info.com/wp-content/uploads/2009/09/20090915parcours-du-dons-moelle-osseuse.jpg"/>
          <p:cNvPicPr>
            <a:picLocks noChangeAspect="1" noChangeArrowheads="1"/>
          </p:cNvPicPr>
          <p:nvPr/>
        </p:nvPicPr>
        <p:blipFill>
          <a:blip r:embed="rId3" cstate="print"/>
          <a:srcRect/>
          <a:stretch>
            <a:fillRect/>
          </a:stretch>
        </p:blipFill>
        <p:spPr bwMode="auto">
          <a:xfrm>
            <a:off x="323528" y="404664"/>
            <a:ext cx="8560660" cy="6013797"/>
          </a:xfrm>
          <a:prstGeom prst="rect">
            <a:avLst/>
          </a:prstGeom>
          <a:noFill/>
        </p:spPr>
      </p:pic>
      <p:sp>
        <p:nvSpPr>
          <p:cNvPr id="3" name="Rectangle 2"/>
          <p:cNvSpPr/>
          <p:nvPr/>
        </p:nvSpPr>
        <p:spPr>
          <a:xfrm>
            <a:off x="4067944" y="6381328"/>
            <a:ext cx="1718740" cy="230832"/>
          </a:xfrm>
          <a:prstGeom prst="rect">
            <a:avLst/>
          </a:prstGeom>
        </p:spPr>
        <p:txBody>
          <a:bodyPr wrap="none">
            <a:spAutoFit/>
          </a:bodyPr>
          <a:lstStyle/>
          <a:p>
            <a:r>
              <a:rPr lang="fr-FR" sz="900" b="1" dirty="0" smtClean="0"/>
              <a:t>www.france-handicap-info.com</a:t>
            </a:r>
            <a:endParaRPr lang="fr-FR" sz="9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www.collectifdondorganes.org/IMG/jpg/DMO_Compatibilite.jpg"/>
          <p:cNvPicPr>
            <a:picLocks noChangeAspect="1" noChangeArrowheads="1"/>
          </p:cNvPicPr>
          <p:nvPr/>
        </p:nvPicPr>
        <p:blipFill>
          <a:blip r:embed="rId3" cstate="print"/>
          <a:srcRect/>
          <a:stretch>
            <a:fillRect/>
          </a:stretch>
        </p:blipFill>
        <p:spPr bwMode="auto">
          <a:xfrm>
            <a:off x="251520" y="476672"/>
            <a:ext cx="8678510" cy="6085805"/>
          </a:xfrm>
          <a:prstGeom prst="rect">
            <a:avLst/>
          </a:prstGeom>
          <a:noFill/>
        </p:spPr>
      </p:pic>
      <p:sp>
        <p:nvSpPr>
          <p:cNvPr id="3" name="Rectangle 2"/>
          <p:cNvSpPr/>
          <p:nvPr/>
        </p:nvSpPr>
        <p:spPr>
          <a:xfrm>
            <a:off x="4716016" y="6627168"/>
            <a:ext cx="1677062" cy="230832"/>
          </a:xfrm>
          <a:prstGeom prst="rect">
            <a:avLst/>
          </a:prstGeom>
        </p:spPr>
        <p:txBody>
          <a:bodyPr wrap="none">
            <a:spAutoFit/>
          </a:bodyPr>
          <a:lstStyle/>
          <a:p>
            <a:r>
              <a:rPr lang="fr-FR" sz="900" b="1" dirty="0" smtClean="0"/>
              <a:t>www.collectifdondorganes.org</a:t>
            </a:r>
            <a:endParaRPr lang="fr-FR" sz="9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805264"/>
            <a:ext cx="8784976" cy="830997"/>
          </a:xfrm>
          <a:prstGeom prst="rect">
            <a:avLst/>
          </a:prstGeom>
        </p:spPr>
        <p:txBody>
          <a:bodyPr wrap="square">
            <a:spAutoFit/>
          </a:bodyPr>
          <a:lstStyle/>
          <a:p>
            <a:r>
              <a:rPr lang="fr-FR" sz="1600" dirty="0" smtClean="0"/>
              <a:t>Avec plus de 130 millions de naissances dans le monde chaque année et plus de 816 000 en France, le cordon ombilical et son sang forment un réservoir exceptionnel de cellules souches facilement accessibles et sans controverse éthique.</a:t>
            </a:r>
          </a:p>
        </p:txBody>
      </p:sp>
      <p:sp>
        <p:nvSpPr>
          <p:cNvPr id="3" name="ZoneTexte 2"/>
          <p:cNvSpPr txBox="1"/>
          <p:nvPr/>
        </p:nvSpPr>
        <p:spPr>
          <a:xfrm>
            <a:off x="251520" y="188640"/>
            <a:ext cx="8892480" cy="523220"/>
          </a:xfrm>
          <a:prstGeom prst="rect">
            <a:avLst/>
          </a:prstGeom>
          <a:noFill/>
        </p:spPr>
        <p:txBody>
          <a:bodyPr wrap="square" rtlCol="0">
            <a:spAutoFit/>
          </a:bodyPr>
          <a:lstStyle/>
          <a:p>
            <a:r>
              <a:rPr lang="fr-FR" sz="2800" b="1" dirty="0" smtClean="0">
                <a:solidFill>
                  <a:srgbClr val="FF0000"/>
                </a:solidFill>
              </a:rPr>
              <a:t>Thérapies cellulaires à partir du sang du cordon ombilical</a:t>
            </a:r>
            <a:endParaRPr lang="fr-FR" sz="2800" b="1" dirty="0">
              <a:solidFill>
                <a:srgbClr val="FF0000"/>
              </a:solidFill>
            </a:endParaRPr>
          </a:p>
        </p:txBody>
      </p:sp>
      <p:sp>
        <p:nvSpPr>
          <p:cNvPr id="4" name="Rectangle 3"/>
          <p:cNvSpPr/>
          <p:nvPr/>
        </p:nvSpPr>
        <p:spPr>
          <a:xfrm>
            <a:off x="179512" y="764704"/>
            <a:ext cx="6120680" cy="3293209"/>
          </a:xfrm>
          <a:prstGeom prst="rect">
            <a:avLst/>
          </a:prstGeom>
        </p:spPr>
        <p:txBody>
          <a:bodyPr wrap="square">
            <a:spAutoFit/>
          </a:bodyPr>
          <a:lstStyle/>
          <a:p>
            <a:r>
              <a:rPr lang="fr-FR" sz="1600" dirty="0" smtClean="0"/>
              <a:t>Le cordon ombilical attaché au placenta contient deux artères et une veine dans lesquelles circulent le sang placentaire, ou sang de cordon ombilical.</a:t>
            </a:r>
          </a:p>
          <a:p>
            <a:endParaRPr lang="fr-FR" sz="1600" dirty="0" smtClean="0"/>
          </a:p>
          <a:p>
            <a:r>
              <a:rPr lang="fr-FR" sz="1600" dirty="0" smtClean="0"/>
              <a:t>Ce sang peut être recueilli juste après la naissance du bébé, avant la délivrance du placenta. </a:t>
            </a:r>
          </a:p>
          <a:p>
            <a:pPr lvl="0"/>
            <a:r>
              <a:rPr lang="fr-FR" sz="1600" dirty="0" smtClean="0"/>
              <a:t>Il contient des cellules sanguines (globules rouges, globules blancs et plaquettes) et des cellules du système immunitaire encore immatures (elles n'ont encore jamais été confrontées à des antigènes venus de l'extérieur). </a:t>
            </a:r>
          </a:p>
          <a:p>
            <a:pPr lvl="0"/>
            <a:r>
              <a:rPr lang="fr-FR" sz="1600" dirty="0" smtClean="0"/>
              <a:t>On a découvert qu’il renferme également des cellules souches hématopoïétiques. </a:t>
            </a:r>
          </a:p>
          <a:p>
            <a:pPr lvl="0"/>
            <a:endParaRPr lang="fr-FR" sz="1600" dirty="0" smtClean="0"/>
          </a:p>
        </p:txBody>
      </p:sp>
      <p:sp>
        <p:nvSpPr>
          <p:cNvPr id="6" name="Rectangle 5"/>
          <p:cNvSpPr/>
          <p:nvPr/>
        </p:nvSpPr>
        <p:spPr>
          <a:xfrm>
            <a:off x="7092280" y="3573016"/>
            <a:ext cx="1497526" cy="246221"/>
          </a:xfrm>
          <a:prstGeom prst="rect">
            <a:avLst/>
          </a:prstGeom>
        </p:spPr>
        <p:txBody>
          <a:bodyPr wrap="none">
            <a:spAutoFit/>
          </a:bodyPr>
          <a:lstStyle/>
          <a:p>
            <a:r>
              <a:rPr lang="fr-FR" sz="1000" dirty="0" smtClean="0"/>
              <a:t>bioethique.catholique.fr/</a:t>
            </a:r>
            <a:endParaRPr lang="fr-FR" sz="1000" dirty="0"/>
          </a:p>
        </p:txBody>
      </p:sp>
      <p:pic>
        <p:nvPicPr>
          <p:cNvPr id="142338" name="Picture 2" descr="http://img0.maxisciences.com/cordon-ombilical/apres-l-accouchement-le-cordon-ombilical-est-tres-rarement-conserve-mais-cela-pourrait-changer_10243_w250.jpg"/>
          <p:cNvPicPr>
            <a:picLocks noChangeAspect="1" noChangeArrowheads="1"/>
          </p:cNvPicPr>
          <p:nvPr/>
        </p:nvPicPr>
        <p:blipFill>
          <a:blip r:embed="rId3" cstate="print"/>
          <a:srcRect/>
          <a:stretch>
            <a:fillRect/>
          </a:stretch>
        </p:blipFill>
        <p:spPr bwMode="auto">
          <a:xfrm>
            <a:off x="6516216" y="908720"/>
            <a:ext cx="2381250" cy="2686050"/>
          </a:xfrm>
          <a:prstGeom prst="rect">
            <a:avLst/>
          </a:prstGeom>
          <a:noFill/>
        </p:spPr>
      </p:pic>
      <p:sp>
        <p:nvSpPr>
          <p:cNvPr id="7" name="Rectangle 6"/>
          <p:cNvSpPr/>
          <p:nvPr/>
        </p:nvSpPr>
        <p:spPr>
          <a:xfrm>
            <a:off x="179512" y="3789040"/>
            <a:ext cx="8964488" cy="2062103"/>
          </a:xfrm>
          <a:prstGeom prst="rect">
            <a:avLst/>
          </a:prstGeom>
        </p:spPr>
        <p:txBody>
          <a:bodyPr wrap="square">
            <a:spAutoFit/>
          </a:bodyPr>
          <a:lstStyle/>
          <a:p>
            <a:pPr lvl="0"/>
            <a:r>
              <a:rPr lang="fr-FR" sz="1600" dirty="0" smtClean="0">
                <a:solidFill>
                  <a:prstClr val="black"/>
                </a:solidFill>
              </a:rPr>
              <a:t>Ces cellules sont exactement</a:t>
            </a:r>
            <a:r>
              <a:rPr lang="fr-FR" sz="1600" dirty="0" smtClean="0"/>
              <a:t> les mêmes que celles qui existent dans la moelle osseuse de tout individu, </a:t>
            </a:r>
            <a:r>
              <a:rPr lang="fr-FR" sz="1600" dirty="0" smtClean="0">
                <a:solidFill>
                  <a:prstClr val="black"/>
                </a:solidFill>
              </a:rPr>
              <a:t>douées des mêmes capacités de prolifération et de différenciation en cellules sanguines, mais beaucoup plus faciles d’accès (pas besoin de ponction osseuse): l</a:t>
            </a:r>
            <a:r>
              <a:rPr lang="fr-FR" sz="1600" dirty="0" smtClean="0"/>
              <a:t>e sang placentaire est utilisé, comme la moelle osseuse,  pour traiter des maladies cancéreuses : leucémies aiguës, les lymphomes, etc.</a:t>
            </a:r>
            <a:endParaRPr lang="fr-FR" sz="1600" dirty="0" smtClean="0">
              <a:latin typeface="Calibri" pitchFamily="34" charset="0"/>
              <a:ea typeface="Times New Roman" pitchFamily="18" charset="0"/>
              <a:cs typeface="Times New Roman" pitchFamily="18" charset="0"/>
            </a:endParaRPr>
          </a:p>
          <a:p>
            <a:pPr lvl="0"/>
            <a:endParaRPr lang="fr-FR" sz="1600" dirty="0" smtClean="0">
              <a:solidFill>
                <a:prstClr val="black"/>
              </a:solidFill>
            </a:endParaRPr>
          </a:p>
          <a:p>
            <a:pPr lvl="0"/>
            <a:r>
              <a:rPr lang="fr-FR" sz="1600" dirty="0" smtClean="0"/>
              <a:t>De plus, en raison de l’immaturité des cellules immunitaires, il n'est pas nécessaire de respecter une parfaite compatibilité HLA ( marqueurs du soi) entre les cellules du sang placentaire et le receveur.</a:t>
            </a:r>
          </a:p>
          <a:p>
            <a:pPr lvl="0"/>
            <a:endParaRPr lang="fr-FR" sz="1600" dirty="0">
              <a:solidFill>
                <a:prstClr val="black"/>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www.lenouvelliste.ch/multimedia/images/img_traitees/2008/04/779742_detail_popup.jpg"/>
          <p:cNvPicPr>
            <a:picLocks noChangeAspect="1" noChangeArrowheads="1"/>
          </p:cNvPicPr>
          <p:nvPr/>
        </p:nvPicPr>
        <p:blipFill>
          <a:blip r:embed="rId3" cstate="print"/>
          <a:srcRect/>
          <a:stretch>
            <a:fillRect/>
          </a:stretch>
        </p:blipFill>
        <p:spPr bwMode="auto">
          <a:xfrm>
            <a:off x="179513" y="260648"/>
            <a:ext cx="3744416" cy="6476191"/>
          </a:xfrm>
          <a:prstGeom prst="rect">
            <a:avLst/>
          </a:prstGeom>
          <a:noFill/>
        </p:spPr>
      </p:pic>
      <p:sp>
        <p:nvSpPr>
          <p:cNvPr id="3" name="Rectangle 2"/>
          <p:cNvSpPr/>
          <p:nvPr/>
        </p:nvSpPr>
        <p:spPr>
          <a:xfrm>
            <a:off x="611560" y="6381328"/>
            <a:ext cx="1233030" cy="230832"/>
          </a:xfrm>
          <a:prstGeom prst="rect">
            <a:avLst/>
          </a:prstGeom>
        </p:spPr>
        <p:txBody>
          <a:bodyPr wrap="none">
            <a:spAutoFit/>
          </a:bodyPr>
          <a:lstStyle/>
          <a:p>
            <a:r>
              <a:rPr lang="fr-FR" sz="900" b="1" dirty="0" smtClean="0"/>
              <a:t>www.lenouvelliste.ch</a:t>
            </a:r>
            <a:endParaRPr lang="fr-FR" sz="900" b="1" dirty="0"/>
          </a:p>
        </p:txBody>
      </p:sp>
      <p:sp>
        <p:nvSpPr>
          <p:cNvPr id="4" name="Rectangle 3"/>
          <p:cNvSpPr/>
          <p:nvPr/>
        </p:nvSpPr>
        <p:spPr>
          <a:xfrm>
            <a:off x="4067944" y="332656"/>
            <a:ext cx="4824536" cy="6001643"/>
          </a:xfrm>
          <a:prstGeom prst="rect">
            <a:avLst/>
          </a:prstGeom>
        </p:spPr>
        <p:txBody>
          <a:bodyPr wrap="square">
            <a:spAutoFit/>
          </a:bodyPr>
          <a:lstStyle/>
          <a:p>
            <a:r>
              <a:rPr lang="fr-FR" sz="1600" dirty="0" smtClean="0"/>
              <a:t>Dès réception à la banque de sang de cordon, le sang placentaire est testée au plan biologique, bactériologique et virologique. Il est ensuite typé (HLA), concentré et cryogénisé dans de l’azote liquide à une très basse température (-190 degrés). </a:t>
            </a:r>
          </a:p>
          <a:p>
            <a:endParaRPr lang="fr-FR" sz="1600" dirty="0" smtClean="0"/>
          </a:p>
          <a:p>
            <a:r>
              <a:rPr lang="fr-FR" sz="1600" dirty="0" smtClean="0"/>
              <a:t>Deux mois après l’accouchement, la mère doit réaliser un bilan sanguin pour confirmer que le sang de cordon n’est pas contaminé (sécurisation). </a:t>
            </a:r>
          </a:p>
          <a:p>
            <a:r>
              <a:rPr lang="fr-FR" sz="1600" dirty="0" smtClean="0"/>
              <a:t>Le greffon est alors disponible dans les registres nationaux et internationaux.</a:t>
            </a:r>
          </a:p>
          <a:p>
            <a:r>
              <a:rPr lang="fr-FR" sz="1600" dirty="0" smtClean="0"/>
              <a:t>Le patient reçoit ce greffon par simple voie intraveineuse.</a:t>
            </a:r>
          </a:p>
          <a:p>
            <a:endParaRPr lang="fr-FR" sz="1600" dirty="0" smtClean="0"/>
          </a:p>
          <a:p>
            <a:r>
              <a:rPr lang="fr-FR" sz="1600" dirty="0" smtClean="0"/>
              <a:t>Les unités prélevées ne sont pas toutes retenues : seules 30% d’entre elles seront validées en bout de chaîne. </a:t>
            </a:r>
          </a:p>
          <a:p>
            <a:r>
              <a:rPr lang="fr-FR" sz="1600" dirty="0" smtClean="0"/>
              <a:t>D’après l’Etablissement Français du Sang, 40% des unités prélevées sont refusées à cause d’un volume prélevé trop faible ; 10% en raison d’un nombre insuffisant de cellules souches ; 2% à l’issue du contrôle sérologique révélant des anomalies biologiques ; 4% à la suite d’un contrôle bactériologique positif ; 6% à cause d’incidents techniques …</a:t>
            </a:r>
          </a:p>
        </p:txBody>
      </p:sp>
      <p:sp>
        <p:nvSpPr>
          <p:cNvPr id="5" name="Rectangle 4"/>
          <p:cNvSpPr/>
          <p:nvPr/>
        </p:nvSpPr>
        <p:spPr>
          <a:xfrm>
            <a:off x="3923928" y="4611231"/>
            <a:ext cx="4572000" cy="307777"/>
          </a:xfrm>
          <a:prstGeom prst="rect">
            <a:avLst/>
          </a:prstGeom>
        </p:spPr>
        <p:txBody>
          <a:bodyPr>
            <a:spAutoFit/>
          </a:bodyPr>
          <a:lstStyle/>
          <a:p>
            <a:r>
              <a:rPr lang="fr-FR" sz="1400" dirty="0" smtClean="0"/>
              <a:t>.</a:t>
            </a:r>
            <a:endParaRPr lang="fr-FR" sz="1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04248" y="4437112"/>
            <a:ext cx="1903085" cy="230832"/>
          </a:xfrm>
          <a:prstGeom prst="rect">
            <a:avLst/>
          </a:prstGeom>
        </p:spPr>
        <p:txBody>
          <a:bodyPr wrap="none">
            <a:spAutoFit/>
          </a:bodyPr>
          <a:lstStyle/>
          <a:p>
            <a:r>
              <a:rPr lang="fr-FR" sz="900" b="1" dirty="0" smtClean="0"/>
              <a:t>www.pourlascience.fr    </a:t>
            </a:r>
            <a:r>
              <a:rPr lang="fr-FR" sz="900" dirty="0" smtClean="0"/>
              <a:t>27/01/2010</a:t>
            </a:r>
            <a:endParaRPr lang="fr-FR" sz="900" b="1" dirty="0"/>
          </a:p>
        </p:txBody>
      </p:sp>
      <p:sp>
        <p:nvSpPr>
          <p:cNvPr id="6" name="Rectangle 5"/>
          <p:cNvSpPr/>
          <p:nvPr/>
        </p:nvSpPr>
        <p:spPr>
          <a:xfrm>
            <a:off x="6911752" y="2564904"/>
            <a:ext cx="2232248" cy="830997"/>
          </a:xfrm>
          <a:prstGeom prst="rect">
            <a:avLst/>
          </a:prstGeom>
        </p:spPr>
        <p:txBody>
          <a:bodyPr wrap="square">
            <a:spAutoFit/>
          </a:bodyPr>
          <a:lstStyle/>
          <a:p>
            <a:r>
              <a:rPr lang="fr-FR" sz="1200" dirty="0" smtClean="0"/>
              <a:t/>
            </a:r>
            <a:br>
              <a:rPr lang="fr-FR" sz="1200" dirty="0" smtClean="0"/>
            </a:br>
            <a:r>
              <a:rPr lang="fr-FR" sz="1200" dirty="0" smtClean="0"/>
              <a:t/>
            </a:r>
            <a:br>
              <a:rPr lang="fr-FR" sz="1200" dirty="0" smtClean="0"/>
            </a:br>
            <a:r>
              <a:rPr lang="fr-FR" sz="1200" dirty="0" smtClean="0"/>
              <a:t/>
            </a:r>
            <a:br>
              <a:rPr lang="fr-FR" sz="1200" dirty="0" smtClean="0"/>
            </a:br>
            <a:endParaRPr lang="fr-FR" sz="1200" dirty="0"/>
          </a:p>
        </p:txBody>
      </p:sp>
      <p:sp>
        <p:nvSpPr>
          <p:cNvPr id="8" name="Rectangle 7"/>
          <p:cNvSpPr/>
          <p:nvPr/>
        </p:nvSpPr>
        <p:spPr>
          <a:xfrm>
            <a:off x="251520" y="260648"/>
            <a:ext cx="8640960" cy="4770537"/>
          </a:xfrm>
          <a:prstGeom prst="rect">
            <a:avLst/>
          </a:prstGeom>
        </p:spPr>
        <p:txBody>
          <a:bodyPr wrap="square">
            <a:spAutoFit/>
          </a:bodyPr>
          <a:lstStyle/>
          <a:p>
            <a:pPr lvl="0" eaLnBrk="0" fontAlgn="base" hangingPunct="0">
              <a:spcBef>
                <a:spcPct val="0"/>
              </a:spcBef>
              <a:spcAft>
                <a:spcPct val="0"/>
              </a:spcAft>
            </a:pPr>
            <a:r>
              <a:rPr lang="fr-FR" sz="1600" dirty="0" smtClean="0">
                <a:solidFill>
                  <a:prstClr val="black"/>
                </a:solidFill>
                <a:latin typeface="Calibri" pitchFamily="34" charset="0"/>
                <a:ea typeface="Times New Roman" pitchFamily="18" charset="0"/>
                <a:cs typeface="Times New Roman" pitchFamily="18" charset="0"/>
              </a:rPr>
              <a:t>Le sang  placentaire est donc utilisé dans le traitement des leucémies et autres cancers du sang mais il permet également de traiter certains déficits immunitaires et certaines maladies génétiques . </a:t>
            </a:r>
          </a:p>
          <a:p>
            <a:pPr fontAlgn="base">
              <a:spcBef>
                <a:spcPct val="0"/>
              </a:spcBef>
              <a:spcAft>
                <a:spcPct val="0"/>
              </a:spcAft>
            </a:pPr>
            <a:endParaRPr lang="fr-FR" sz="1600" dirty="0" smtClean="0">
              <a:solidFill>
                <a:prstClr val="black"/>
              </a:solidFill>
              <a:latin typeface="Calibri" pitchFamily="34" charset="0"/>
              <a:ea typeface="Times New Roman" pitchFamily="18" charset="0"/>
              <a:cs typeface="Times New Roman" pitchFamily="18" charset="0"/>
            </a:endParaRPr>
          </a:p>
          <a:p>
            <a:pPr fontAlgn="base">
              <a:spcBef>
                <a:spcPct val="0"/>
              </a:spcBef>
              <a:spcAft>
                <a:spcPct val="0"/>
              </a:spcAft>
            </a:pPr>
            <a:r>
              <a:rPr lang="fr-FR" sz="1600" dirty="0" smtClean="0">
                <a:solidFill>
                  <a:prstClr val="black"/>
                </a:solidFill>
                <a:latin typeface="Calibri" pitchFamily="34" charset="0"/>
                <a:ea typeface="Times New Roman" pitchFamily="18" charset="0"/>
                <a:cs typeface="Times New Roman" pitchFamily="18" charset="0"/>
              </a:rPr>
              <a:t>Ces traitements ne seront efficaces, bien sûr, que si les cellules injectées proviennent d'un donneur qui n'est pas le patient lui-même </a:t>
            </a:r>
            <a:r>
              <a:rPr lang="fr-FR" sz="1600" dirty="0" smtClean="0"/>
              <a:t>(greffe dite allogénique) même dans le cas des cancers car s’il persiste des cellules malades chez le receveur, les cellules immunitaires du greffon seront capables de les reconnaître et de les détruire.</a:t>
            </a:r>
          </a:p>
          <a:p>
            <a:pPr lvl="0" fontAlgn="base">
              <a:spcBef>
                <a:spcPct val="0"/>
              </a:spcBef>
              <a:spcAft>
                <a:spcPct val="0"/>
              </a:spcAft>
            </a:pPr>
            <a:r>
              <a:rPr lang="fr-FR" sz="1600" dirty="0" smtClean="0">
                <a:solidFill>
                  <a:prstClr val="black"/>
                </a:solidFill>
                <a:latin typeface="Calibri" pitchFamily="34" charset="0"/>
                <a:ea typeface="Times New Roman" pitchFamily="18" charset="0"/>
                <a:cs typeface="Times New Roman" pitchFamily="18" charset="0"/>
              </a:rPr>
              <a:t>Ainsi, les autogreffes, c'est-à-dire provenant du sang placentaire du patient lui-même, sont tout à fait inutiles pour soigner ces maladies malignes ou génétiques contrairement aux</a:t>
            </a:r>
            <a:r>
              <a:rPr lang="fr-FR" sz="1600" dirty="0" smtClean="0">
                <a:solidFill>
                  <a:prstClr val="black"/>
                </a:solidFill>
              </a:rPr>
              <a:t> arguments avancés par certaines sociétés privées , qui, surfant sur toutes ces perspectives , ont créé des banques de sang placentaire et proposent , contre rénumération, aux parents de conserver le sang de cordon de leur enfant à la naissance.</a:t>
            </a:r>
          </a:p>
          <a:p>
            <a:pPr lvl="0" eaLnBrk="0" fontAlgn="base" hangingPunct="0">
              <a:spcBef>
                <a:spcPct val="0"/>
              </a:spcBef>
              <a:spcAft>
                <a:spcPct val="0"/>
              </a:spcAft>
            </a:pPr>
            <a:endParaRPr lang="fr-FR" sz="1600" dirty="0" smtClean="0">
              <a:solidFill>
                <a:prstClr val="black"/>
              </a:solidFill>
            </a:endParaRPr>
          </a:p>
          <a:p>
            <a:pPr lvl="0" fontAlgn="base">
              <a:spcBef>
                <a:spcPct val="0"/>
              </a:spcBef>
              <a:spcAft>
                <a:spcPct val="0"/>
              </a:spcAft>
            </a:pPr>
            <a:r>
              <a:rPr lang="fr-FR" sz="1600" dirty="0" smtClean="0">
                <a:solidFill>
                  <a:prstClr val="black"/>
                </a:solidFill>
              </a:rPr>
              <a:t>De plus, les cellules souches hématopoïétiques contenues dans le sang placentaire peuvent certes se différencier en cellules musculaires, nerveuses … mais au même titre que les cellules de la peau adulte (cellules IPS, voir plus loin) ce qui ne présente pas vraiment d’intérêt. Il est donc inutile de mettre en avant cette possibilité pour inciter à une conservation du sang placentaire à visée personnelle.</a:t>
            </a:r>
          </a:p>
          <a:p>
            <a:pPr lvl="0" fontAlgn="base">
              <a:spcBef>
                <a:spcPct val="0"/>
              </a:spcBef>
              <a:spcAft>
                <a:spcPct val="0"/>
              </a:spcAft>
            </a:pPr>
            <a:endParaRPr lang="fr-FR" sz="1600" dirty="0" smtClean="0">
              <a:solidFill>
                <a:prstClr val="black"/>
              </a:solidFill>
            </a:endParaRPr>
          </a:p>
          <a:p>
            <a:pPr lvl="0" fontAlgn="base">
              <a:spcBef>
                <a:spcPct val="0"/>
              </a:spcBef>
              <a:spcAft>
                <a:spcPct val="0"/>
              </a:spcAft>
            </a:pPr>
            <a:r>
              <a:rPr lang="fr-FR" sz="1600" dirty="0" smtClean="0">
                <a:solidFill>
                  <a:prstClr val="black"/>
                </a:solidFill>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6370975"/>
          </a:xfrm>
          <a:prstGeom prst="rect">
            <a:avLst/>
          </a:prstGeom>
        </p:spPr>
        <p:txBody>
          <a:bodyPr wrap="square">
            <a:spAutoFit/>
          </a:bodyPr>
          <a:lstStyle/>
          <a:p>
            <a:r>
              <a:rPr lang="fr-FR" sz="2800" b="1" dirty="0" smtClean="0">
                <a:solidFill>
                  <a:srgbClr val="FF0000"/>
                </a:solidFill>
                <a:latin typeface="Calibri" pitchFamily="34" charset="0"/>
                <a:ea typeface="Times New Roman" pitchFamily="18" charset="0"/>
                <a:cs typeface="Times New Roman" pitchFamily="18" charset="0"/>
              </a:rPr>
              <a:t>           D’autres thérapies cellulaires en cours d’étude</a:t>
            </a:r>
            <a:endParaRPr lang="fr-FR" sz="2800" dirty="0" smtClean="0">
              <a:solidFill>
                <a:prstClr val="black"/>
              </a:solidFill>
              <a:latin typeface="Calibri" pitchFamily="34" charset="0"/>
              <a:ea typeface="Times New Roman" pitchFamily="18" charset="0"/>
              <a:cs typeface="Times New Roman" pitchFamily="18" charset="0"/>
            </a:endParaRPr>
          </a:p>
          <a:p>
            <a:endParaRPr lang="fr-FR" sz="1400" dirty="0" smtClean="0"/>
          </a:p>
          <a:p>
            <a:r>
              <a:rPr lang="fr-FR" sz="1400" dirty="0" smtClean="0"/>
              <a:t>Un Américain atteint du sida depuis dix ans, traité par trithérapie depuis quatre ans était également atteint d’une leucémie aiguë. Il a été traité en 2007 par une greffe de cellules de la moelle osseuse. </a:t>
            </a:r>
          </a:p>
          <a:p>
            <a:r>
              <a:rPr lang="fr-FR" sz="1400" dirty="0" smtClean="0"/>
              <a:t>Les médecins ont prélevé la moelle osseuse chez un donneur ayant une mutation génique rare le rendant résistant au sida (</a:t>
            </a:r>
            <a:r>
              <a:rPr lang="fr-FR" sz="1400" i="1" dirty="0" smtClean="0"/>
              <a:t>Un gène commande la fabrication d’un récepteur membranaire appelé CCR5 dont la présence est obligatoire pour que le VIH entre dans les cellules du système immunitaire et les infecte. Si le gène a muté, point de CCR5, et pas d’entrée du VIH dans les cellules</a:t>
            </a:r>
            <a:r>
              <a:rPr lang="fr-FR" sz="1400" dirty="0" smtClean="0"/>
              <a:t>). Cette mutation ne se rencontre que chez 1 % de la population mondiale. </a:t>
            </a:r>
          </a:p>
          <a:p>
            <a:r>
              <a:rPr lang="fr-FR" sz="1400" dirty="0" smtClean="0"/>
              <a:t>Trois ans et demi après, « aucune trace de virus n’est retrouvée chez le patient » selon la Société américaine d’hématologie</a:t>
            </a:r>
            <a:r>
              <a:rPr lang="fr-FR" sz="1400" i="1" dirty="0" smtClean="0"/>
              <a:t>.</a:t>
            </a:r>
            <a:r>
              <a:rPr lang="fr-FR" sz="1400" dirty="0" smtClean="0"/>
              <a:t>                                     </a:t>
            </a:r>
            <a:r>
              <a:rPr lang="fr-FR" sz="900" b="1" dirty="0" smtClean="0"/>
              <a:t>La Croix.com  19/12/2010 </a:t>
            </a:r>
          </a:p>
          <a:p>
            <a:endParaRPr lang="fr-FR" sz="1400" dirty="0" smtClean="0"/>
          </a:p>
          <a:p>
            <a:r>
              <a:rPr lang="fr-FR" sz="1400" dirty="0" smtClean="0"/>
              <a:t>Les cellules souches de l'épiderme adulte permettent de produire de la peau pour soigner les grands brûlés (on peut obtenir 2 mètres carrés de peau à partir d'un prélèvement de peau grand comme un timbre poste).</a:t>
            </a:r>
          </a:p>
          <a:p>
            <a:endParaRPr lang="fr-FR" sz="1400" dirty="0" smtClean="0"/>
          </a:p>
          <a:p>
            <a:pPr lvl="0" fontAlgn="base">
              <a:spcBef>
                <a:spcPct val="0"/>
              </a:spcBef>
              <a:spcAft>
                <a:spcPct val="0"/>
              </a:spcAft>
            </a:pPr>
            <a:r>
              <a:rPr lang="fr-FR" sz="1400" dirty="0" smtClean="0">
                <a:latin typeface="Calibri" pitchFamily="34" charset="0"/>
                <a:ea typeface="Times New Roman" pitchFamily="18" charset="0"/>
                <a:cs typeface="Times New Roman" pitchFamily="18" charset="0"/>
              </a:rPr>
              <a:t>Les chercheurs essaient d’injecter des cellules souches à l'endroit où un nerf a été sectionné. </a:t>
            </a:r>
          </a:p>
          <a:p>
            <a:pPr lvl="0" fontAlgn="base">
              <a:spcBef>
                <a:spcPct val="0"/>
              </a:spcBef>
              <a:spcAft>
                <a:spcPct val="0"/>
              </a:spcAft>
            </a:pPr>
            <a:r>
              <a:rPr lang="fr-FR" sz="1400" dirty="0" smtClean="0">
                <a:latin typeface="Calibri" pitchFamily="34" charset="0"/>
                <a:ea typeface="Times New Roman" pitchFamily="18" charset="0"/>
                <a:cs typeface="Times New Roman" pitchFamily="18" charset="0"/>
              </a:rPr>
              <a:t>Des expériences ont montré chez le rat que dans ce cas les cellules souches sont capables de se différencier en neurones et de restaurer partiellement certaines fonctions. </a:t>
            </a:r>
          </a:p>
          <a:p>
            <a:pPr lvl="0" fontAlgn="base">
              <a:spcBef>
                <a:spcPct val="0"/>
              </a:spcBef>
              <a:spcAft>
                <a:spcPct val="0"/>
              </a:spcAft>
              <a:buFontTx/>
              <a:buChar char="-"/>
            </a:pPr>
            <a:r>
              <a:rPr lang="fr-FR" sz="1400" dirty="0" smtClean="0">
                <a:latin typeface="Calibri" pitchFamily="34" charset="0"/>
                <a:ea typeface="Times New Roman" pitchFamily="18" charset="0"/>
                <a:cs typeface="Times New Roman" pitchFamily="18" charset="0"/>
              </a:rPr>
              <a:t>   Idem pour un muscle cardiaque endommagé par un infarctus. </a:t>
            </a:r>
          </a:p>
          <a:p>
            <a:pPr lvl="0" fontAlgn="base">
              <a:spcBef>
                <a:spcPct val="0"/>
              </a:spcBef>
              <a:spcAft>
                <a:spcPct val="0"/>
              </a:spcAft>
            </a:pPr>
            <a:r>
              <a:rPr lang="fr-FR" sz="1400" dirty="0" smtClean="0">
                <a:latin typeface="Calibri" pitchFamily="34" charset="0"/>
                <a:ea typeface="Times New Roman" pitchFamily="18" charset="0"/>
                <a:cs typeface="Times New Roman" pitchFamily="18" charset="0"/>
              </a:rPr>
              <a:t>-  Idem pour le pancréas déficient d'un diabétique.</a:t>
            </a:r>
            <a:r>
              <a:rPr lang="fr-FR" sz="1400" dirty="0" smtClean="0">
                <a:solidFill>
                  <a:prstClr val="black"/>
                </a:solidFill>
                <a:latin typeface="Calibri" pitchFamily="34" charset="0"/>
                <a:ea typeface="Times New Roman" pitchFamily="18" charset="0"/>
                <a:cs typeface="Times New Roman" pitchFamily="18" charset="0"/>
              </a:rPr>
              <a:t> </a:t>
            </a:r>
          </a:p>
          <a:p>
            <a:pPr fontAlgn="base">
              <a:spcBef>
                <a:spcPct val="0"/>
              </a:spcBef>
              <a:spcAft>
                <a:spcPct val="0"/>
              </a:spcAft>
            </a:pPr>
            <a:endParaRPr lang="fr-FR" sz="1600" dirty="0" smtClean="0">
              <a:solidFill>
                <a:prstClr val="black"/>
              </a:solidFill>
              <a:latin typeface="Calibri" pitchFamily="34" charset="0"/>
              <a:cs typeface="Times New Roman" pitchFamily="18" charset="0"/>
            </a:endParaRPr>
          </a:p>
          <a:p>
            <a:pPr fontAlgn="base">
              <a:spcBef>
                <a:spcPct val="0"/>
              </a:spcBef>
              <a:spcAft>
                <a:spcPct val="0"/>
              </a:spcAft>
            </a:pPr>
            <a:r>
              <a:rPr lang="fr-FR" sz="1400" dirty="0" smtClean="0"/>
              <a:t>Un allemand, Walter Blast, vient de bénéficier d'une nouvelle stratégie de prise en charge d'un accident vasculaire cérébral (AVC) basée sur l'utilisation de cellules souches adultes.</a:t>
            </a:r>
          </a:p>
          <a:p>
            <a:pPr fontAlgn="base">
              <a:spcBef>
                <a:spcPct val="0"/>
              </a:spcBef>
              <a:spcAft>
                <a:spcPct val="0"/>
              </a:spcAft>
            </a:pPr>
            <a:r>
              <a:rPr lang="fr-FR" sz="1400" dirty="0" smtClean="0"/>
              <a:t> Victime d'un AVC en octobre dernier, il a récupéré l'usage de son bras droit et de la parole à la suite de l'intervention. </a:t>
            </a:r>
          </a:p>
          <a:p>
            <a:pPr fontAlgn="base">
              <a:spcBef>
                <a:spcPct val="0"/>
              </a:spcBef>
              <a:spcAft>
                <a:spcPct val="0"/>
              </a:spcAft>
            </a:pPr>
            <a:r>
              <a:rPr lang="fr-FR" sz="1400" b="1" dirty="0" smtClean="0"/>
              <a:t>C</a:t>
            </a:r>
            <a:r>
              <a:rPr lang="fr-FR" sz="1400" dirty="0" smtClean="0"/>
              <a:t>ette stratégie de prise en charge a été développée par une société de biotechnologie britannique. Walter Blast est le premier des 20 patients inclus dans un essai clinique visant à évaluer la sécurité de l'approche. Jusqu'à maintenant aucun effet secondaire délétère n'est à déplorer.</a:t>
            </a:r>
          </a:p>
          <a:p>
            <a:pPr fontAlgn="base">
              <a:spcBef>
                <a:spcPct val="0"/>
              </a:spcBef>
              <a:spcAft>
                <a:spcPct val="0"/>
              </a:spcAft>
            </a:pPr>
            <a:endParaRPr lang="fr-FR" sz="1400" dirty="0" smtClean="0">
              <a:solidFill>
                <a:prstClr val="black"/>
              </a:solidFill>
              <a:latin typeface="Calibri" pitchFamily="34" charset="0"/>
              <a:ea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avoirs.essonne.fr/fileadmin/bds/MEDIA/la_vie/medecine_et_sante/medecine_du_futur/medecineFutur8.jpg"/>
          <p:cNvPicPr>
            <a:picLocks noChangeAspect="1" noChangeArrowheads="1"/>
          </p:cNvPicPr>
          <p:nvPr/>
        </p:nvPicPr>
        <p:blipFill>
          <a:blip r:embed="rId3" cstate="print"/>
          <a:srcRect/>
          <a:stretch>
            <a:fillRect/>
          </a:stretch>
        </p:blipFill>
        <p:spPr bwMode="auto">
          <a:xfrm>
            <a:off x="2195736" y="188640"/>
            <a:ext cx="4824536" cy="647330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www.la-croix.com/mm/illustrations/Multimedia/Actu/2009/3/11/embryon-grand.jpg"/>
          <p:cNvPicPr>
            <a:picLocks noChangeAspect="1" noChangeArrowheads="1"/>
          </p:cNvPicPr>
          <p:nvPr/>
        </p:nvPicPr>
        <p:blipFill>
          <a:blip r:embed="rId3" cstate="print"/>
          <a:srcRect/>
          <a:stretch>
            <a:fillRect/>
          </a:stretch>
        </p:blipFill>
        <p:spPr bwMode="auto">
          <a:xfrm>
            <a:off x="323528" y="476672"/>
            <a:ext cx="8597416" cy="6113387"/>
          </a:xfrm>
          <a:prstGeom prst="rect">
            <a:avLst/>
          </a:prstGeom>
          <a:noFill/>
        </p:spPr>
      </p:pic>
      <p:sp>
        <p:nvSpPr>
          <p:cNvPr id="3" name="ZoneTexte 2"/>
          <p:cNvSpPr txBox="1"/>
          <p:nvPr/>
        </p:nvSpPr>
        <p:spPr>
          <a:xfrm>
            <a:off x="7524328" y="6581001"/>
            <a:ext cx="792088" cy="215444"/>
          </a:xfrm>
          <a:prstGeom prst="rect">
            <a:avLst/>
          </a:prstGeom>
          <a:noFill/>
        </p:spPr>
        <p:txBody>
          <a:bodyPr wrap="square" rtlCol="0">
            <a:spAutoFit/>
          </a:bodyPr>
          <a:lstStyle/>
          <a:p>
            <a:r>
              <a:rPr lang="fr-FR" sz="800" b="1" dirty="0" smtClean="0"/>
              <a:t>La Croix</a:t>
            </a:r>
            <a:endParaRPr lang="fr-FR" sz="8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assemblee-nationale.fr/12/europe/rap-info/i3602-2.gif"/>
          <p:cNvPicPr>
            <a:picLocks noChangeAspect="1" noChangeArrowheads="1"/>
          </p:cNvPicPr>
          <p:nvPr/>
        </p:nvPicPr>
        <p:blipFill>
          <a:blip r:embed="rId3" cstate="print"/>
          <a:srcRect/>
          <a:stretch>
            <a:fillRect/>
          </a:stretch>
        </p:blipFill>
        <p:spPr bwMode="auto">
          <a:xfrm>
            <a:off x="323528" y="0"/>
            <a:ext cx="8600032" cy="5293717"/>
          </a:xfrm>
          <a:prstGeom prst="rect">
            <a:avLst/>
          </a:prstGeom>
          <a:noFill/>
        </p:spPr>
      </p:pic>
      <p:sp>
        <p:nvSpPr>
          <p:cNvPr id="3" name="ZoneTexte 2"/>
          <p:cNvSpPr txBox="1"/>
          <p:nvPr/>
        </p:nvSpPr>
        <p:spPr>
          <a:xfrm>
            <a:off x="323528" y="5229200"/>
            <a:ext cx="8640960" cy="1815882"/>
          </a:xfrm>
          <a:prstGeom prst="rect">
            <a:avLst/>
          </a:prstGeom>
          <a:noFill/>
        </p:spPr>
        <p:txBody>
          <a:bodyPr wrap="square" rtlCol="0">
            <a:spAutoFit/>
          </a:bodyPr>
          <a:lstStyle/>
          <a:p>
            <a:pPr lvl="0" fontAlgn="base">
              <a:spcBef>
                <a:spcPct val="0"/>
              </a:spcBef>
              <a:spcAft>
                <a:spcPct val="0"/>
              </a:spcAft>
            </a:pPr>
            <a:r>
              <a:rPr lang="fr-FR" sz="1600" dirty="0" smtClean="0">
                <a:solidFill>
                  <a:prstClr val="black"/>
                </a:solidFill>
                <a:latin typeface="Calibri" pitchFamily="34" charset="0"/>
                <a:ea typeface="Times New Roman" pitchFamily="18" charset="0"/>
                <a:cs typeface="Times New Roman" pitchFamily="18" charset="0"/>
              </a:rPr>
              <a:t>Les thérapies cellulaires pourraient révolutionner la médecine mais le problème est de trouver une bonne "source" de cellules souches.</a:t>
            </a:r>
          </a:p>
          <a:p>
            <a:pPr lvl="0" fontAlgn="base">
              <a:spcBef>
                <a:spcPct val="0"/>
              </a:spcBef>
              <a:spcAft>
                <a:spcPct val="0"/>
              </a:spcAft>
            </a:pPr>
            <a:r>
              <a:rPr lang="fr-FR" sz="1600" dirty="0" smtClean="0">
                <a:solidFill>
                  <a:prstClr val="black"/>
                </a:solidFill>
                <a:latin typeface="Calibri" pitchFamily="34" charset="0"/>
                <a:ea typeface="Times New Roman" pitchFamily="18" charset="0"/>
                <a:cs typeface="Times New Roman" pitchFamily="18" charset="0"/>
              </a:rPr>
              <a:t>Il n’est pas toujours possible d’utiliser les cellules souches du patient et ces cellules sont souvent difficiles d'accès.</a:t>
            </a:r>
            <a:r>
              <a:rPr lang="fr-FR" sz="1600" dirty="0" smtClean="0">
                <a:latin typeface="Calibri" pitchFamily="34" charset="0"/>
                <a:ea typeface="Times New Roman" pitchFamily="18" charset="0"/>
                <a:cs typeface="Times New Roman" pitchFamily="18" charset="0"/>
              </a:rPr>
              <a:t> </a:t>
            </a:r>
          </a:p>
          <a:p>
            <a:pPr lvl="0" fontAlgn="base">
              <a:spcBef>
                <a:spcPct val="0"/>
              </a:spcBef>
              <a:spcAft>
                <a:spcPct val="0"/>
              </a:spcAft>
            </a:pPr>
            <a:r>
              <a:rPr lang="fr-FR" sz="1600" dirty="0" smtClean="0">
                <a:latin typeface="Calibri" pitchFamily="34" charset="0"/>
                <a:ea typeface="Times New Roman" pitchFamily="18" charset="0"/>
                <a:cs typeface="Times New Roman" pitchFamily="18" charset="0"/>
              </a:rPr>
              <a:t>Il est très difficile de trouver des donneurs compatibles.</a:t>
            </a:r>
          </a:p>
          <a:p>
            <a:pPr lvl="0" fontAlgn="base">
              <a:spcBef>
                <a:spcPct val="0"/>
              </a:spcBef>
              <a:spcAft>
                <a:spcPct val="0"/>
              </a:spcAft>
            </a:pPr>
            <a:r>
              <a:rPr lang="fr-FR" sz="1600" dirty="0" smtClean="0">
                <a:latin typeface="Calibri" pitchFamily="34" charset="0"/>
                <a:ea typeface="Times New Roman" pitchFamily="18" charset="0"/>
                <a:cs typeface="Times New Roman" pitchFamily="18" charset="0"/>
              </a:rPr>
              <a:t>Les cellules souches embryonnaires  ouvrent de nouvelles perspectives très intéressantes.</a:t>
            </a:r>
          </a:p>
          <a:p>
            <a:pPr lvl="0" eaLnBrk="0" fontAlgn="base" hangingPunct="0">
              <a:spcBef>
                <a:spcPct val="0"/>
              </a:spcBef>
              <a:spcAft>
                <a:spcPct val="0"/>
              </a:spcAft>
            </a:pPr>
            <a:r>
              <a:rPr lang="fr-FR" sz="1600" dirty="0" smtClean="0">
                <a:latin typeface="Calibri" pitchFamily="34" charset="0"/>
                <a:ea typeface="Times New Roman" pitchFamily="18" charset="0"/>
                <a:cs typeface="Times New Roman" pitchFamily="18" charset="0"/>
              </a:rPr>
              <a:t> </a:t>
            </a:r>
            <a:endParaRPr lang="fr-FR"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0808"/>
            <a:ext cx="8640960" cy="3046988"/>
          </a:xfrm>
          <a:prstGeom prst="rect">
            <a:avLst/>
          </a:prstGeom>
        </p:spPr>
        <p:txBody>
          <a:bodyPr wrap="square">
            <a:spAutoFit/>
          </a:bodyPr>
          <a:lstStyle/>
          <a:p>
            <a:r>
              <a:rPr lang="fr-FR" sz="4800" dirty="0" smtClean="0"/>
              <a:t>C- Les thérapies cellulaires plus récentes à partir des cellules souches embryonnaires</a:t>
            </a:r>
          </a:p>
          <a:p>
            <a:endParaRPr lang="fr-FR" sz="4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patrick.nadia.pagesperso-orange.fr/Images/ESth%8Ergrand.jpg"/>
          <p:cNvPicPr>
            <a:picLocks noChangeAspect="1" noChangeArrowheads="1"/>
          </p:cNvPicPr>
          <p:nvPr/>
        </p:nvPicPr>
        <p:blipFill>
          <a:blip r:embed="rId3" cstate="print"/>
          <a:srcRect/>
          <a:stretch>
            <a:fillRect/>
          </a:stretch>
        </p:blipFill>
        <p:spPr bwMode="auto">
          <a:xfrm>
            <a:off x="1979712" y="1196752"/>
            <a:ext cx="6974682" cy="5362038"/>
          </a:xfrm>
          <a:prstGeom prst="rect">
            <a:avLst/>
          </a:prstGeom>
          <a:noFill/>
        </p:spPr>
      </p:pic>
      <p:sp>
        <p:nvSpPr>
          <p:cNvPr id="4" name="Rectangle 3"/>
          <p:cNvSpPr/>
          <p:nvPr/>
        </p:nvSpPr>
        <p:spPr>
          <a:xfrm>
            <a:off x="179512" y="548680"/>
            <a:ext cx="8712968" cy="830997"/>
          </a:xfrm>
          <a:prstGeom prst="rect">
            <a:avLst/>
          </a:prstGeom>
        </p:spPr>
        <p:txBody>
          <a:bodyPr wrap="square">
            <a:spAutoFit/>
          </a:bodyPr>
          <a:lstStyle/>
          <a:p>
            <a:pPr lvl="0" fontAlgn="base">
              <a:spcBef>
                <a:spcPct val="0"/>
              </a:spcBef>
              <a:spcAft>
                <a:spcPct val="0"/>
              </a:spcAft>
            </a:pPr>
            <a:r>
              <a:rPr lang="fr-FR" sz="1600" dirty="0" smtClean="0"/>
              <a:t>Le clonage thérapeutique, contrairement au clonage reproductif, n’a pas pour but de créer un clone identique au modèle (brebis Dolly) mais de concevoir des cellules compatibles avec le donneur en vue d'une future greffe.</a:t>
            </a:r>
            <a:endParaRPr lang="fr-FR" sz="1600" dirty="0" smtClean="0">
              <a:solidFill>
                <a:prstClr val="black"/>
              </a:solidFill>
              <a:latin typeface="Calibri" pitchFamily="34" charset="0"/>
              <a:ea typeface="Times New Roman" pitchFamily="18" charset="0"/>
              <a:cs typeface="Times New Roman" pitchFamily="18" charset="0"/>
            </a:endParaRPr>
          </a:p>
        </p:txBody>
      </p:sp>
      <p:sp>
        <p:nvSpPr>
          <p:cNvPr id="7" name="Rectangle 6"/>
          <p:cNvSpPr/>
          <p:nvPr/>
        </p:nvSpPr>
        <p:spPr>
          <a:xfrm>
            <a:off x="6876256" y="6309320"/>
            <a:ext cx="2047355" cy="246221"/>
          </a:xfrm>
          <a:prstGeom prst="rect">
            <a:avLst/>
          </a:prstGeom>
        </p:spPr>
        <p:txBody>
          <a:bodyPr wrap="none">
            <a:spAutoFit/>
          </a:bodyPr>
          <a:lstStyle/>
          <a:p>
            <a:r>
              <a:rPr lang="fr-FR" sz="1000" b="1" dirty="0" smtClean="0"/>
              <a:t>patrick.nadia.pagesperso-orange.fr</a:t>
            </a:r>
            <a:endParaRPr lang="fr-FR" sz="1000" dirty="0"/>
          </a:p>
        </p:txBody>
      </p:sp>
      <p:sp>
        <p:nvSpPr>
          <p:cNvPr id="8" name="Rectangle 7"/>
          <p:cNvSpPr/>
          <p:nvPr/>
        </p:nvSpPr>
        <p:spPr>
          <a:xfrm>
            <a:off x="323528" y="0"/>
            <a:ext cx="8964488" cy="523220"/>
          </a:xfrm>
          <a:prstGeom prst="rect">
            <a:avLst/>
          </a:prstGeom>
        </p:spPr>
        <p:txBody>
          <a:bodyPr wrap="square">
            <a:spAutoFit/>
          </a:bodyPr>
          <a:lstStyle/>
          <a:p>
            <a:pPr lvl="0"/>
            <a:r>
              <a:rPr lang="fr-FR" sz="2800" b="1" dirty="0" smtClean="0">
                <a:solidFill>
                  <a:srgbClr val="FF0000"/>
                </a:solidFill>
                <a:latin typeface="Calibri" pitchFamily="34" charset="0"/>
                <a:ea typeface="Times New Roman" pitchFamily="18" charset="0"/>
                <a:cs typeface="Times New Roman" pitchFamily="18" charset="0"/>
              </a:rPr>
              <a:t> Clonage thérapeutique et thérapie cellulaire (cellules ES) </a:t>
            </a:r>
            <a:endParaRPr lang="fr-FR" sz="2800" dirty="0">
              <a:solidFill>
                <a:prstClr val="black"/>
              </a:solidFill>
            </a:endParaRPr>
          </a:p>
        </p:txBody>
      </p:sp>
      <p:sp>
        <p:nvSpPr>
          <p:cNvPr id="9" name="Rectangle 8"/>
          <p:cNvSpPr/>
          <p:nvPr/>
        </p:nvSpPr>
        <p:spPr>
          <a:xfrm>
            <a:off x="179512" y="1412776"/>
            <a:ext cx="1872208" cy="5463034"/>
          </a:xfrm>
          <a:prstGeom prst="rect">
            <a:avLst/>
          </a:prstGeom>
        </p:spPr>
        <p:txBody>
          <a:bodyPr wrap="square">
            <a:spAutoFit/>
          </a:bodyPr>
          <a:lstStyle/>
          <a:p>
            <a:pPr lvl="0" fontAlgn="base">
              <a:spcBef>
                <a:spcPct val="0"/>
              </a:spcBef>
              <a:spcAft>
                <a:spcPct val="0"/>
              </a:spcAft>
            </a:pPr>
            <a:r>
              <a:rPr lang="fr-FR" sz="1400" dirty="0" smtClean="0">
                <a:solidFill>
                  <a:prstClr val="black"/>
                </a:solidFill>
                <a:latin typeface="Calibri" pitchFamily="34" charset="0"/>
                <a:ea typeface="Times New Roman" pitchFamily="18" charset="0"/>
                <a:cs typeface="Times New Roman" pitchFamily="18" charset="0"/>
              </a:rPr>
              <a:t>Le noyau d’une cellule du malade contenant son patrimoine génétique est prélevé et implanté dans un ovocyte d’une donneuse dont on a enlevé le propre noyau. </a:t>
            </a:r>
          </a:p>
          <a:p>
            <a:pPr lvl="0" fontAlgn="base">
              <a:spcBef>
                <a:spcPct val="0"/>
              </a:spcBef>
              <a:spcAft>
                <a:spcPct val="0"/>
              </a:spcAft>
            </a:pPr>
            <a:r>
              <a:rPr lang="fr-FR" sz="1400" dirty="0" smtClean="0">
                <a:solidFill>
                  <a:prstClr val="black"/>
                </a:solidFill>
                <a:latin typeface="Calibri" pitchFamily="34" charset="0"/>
                <a:ea typeface="Times New Roman" pitchFamily="18" charset="0"/>
                <a:cs typeface="Times New Roman" pitchFamily="18" charset="0"/>
              </a:rPr>
              <a:t>Une stimulation adaptée provoque la division de cet ovocyte : un embryon se développe. </a:t>
            </a:r>
          </a:p>
          <a:p>
            <a:pPr lvl="0" fontAlgn="base">
              <a:spcBef>
                <a:spcPct val="0"/>
              </a:spcBef>
              <a:spcAft>
                <a:spcPct val="0"/>
              </a:spcAft>
            </a:pPr>
            <a:endParaRPr lang="fr-FR" sz="1400" dirty="0" smtClean="0">
              <a:solidFill>
                <a:prstClr val="black"/>
              </a:solidFill>
              <a:latin typeface="Calibri" pitchFamily="34" charset="0"/>
              <a:ea typeface="Times New Roman" pitchFamily="18" charset="0"/>
              <a:cs typeface="Times New Roman" pitchFamily="18" charset="0"/>
            </a:endParaRPr>
          </a:p>
          <a:p>
            <a:pPr lvl="0" fontAlgn="base">
              <a:spcBef>
                <a:spcPct val="0"/>
              </a:spcBef>
              <a:spcAft>
                <a:spcPct val="0"/>
              </a:spcAft>
            </a:pPr>
            <a:r>
              <a:rPr lang="fr-FR" sz="1400" dirty="0" smtClean="0">
                <a:solidFill>
                  <a:prstClr val="black"/>
                </a:solidFill>
                <a:latin typeface="Calibri" pitchFamily="34" charset="0"/>
                <a:ea typeface="Times New Roman" pitchFamily="18" charset="0"/>
                <a:cs typeface="Times New Roman" pitchFamily="18" charset="0"/>
              </a:rPr>
              <a:t>Au stade blastocyste les cellules souches sont prélevées: elles ont le patrimoine génétique du malade et peuvent donc lui être greffées sans déclencher de phénomène de rejet.</a:t>
            </a:r>
            <a:endParaRPr lang="fr-FR" sz="14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fr-FR" sz="1300" dirty="0" smtClean="0">
                <a:solidFill>
                  <a:prstClr val="black"/>
                </a:solidFill>
                <a:latin typeface="Calibri" pitchFamily="34" charset="0"/>
                <a:ea typeface="Times New Roman" pitchFamily="18" charset="0"/>
                <a:cs typeface="Times New Roman" pitchFamily="18" charset="0"/>
              </a:rPr>
              <a:t> </a:t>
            </a:r>
            <a:endParaRPr lang="fr-FR" sz="9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8424936" cy="6247864"/>
          </a:xfrm>
          <a:prstGeom prst="rect">
            <a:avLst/>
          </a:prstGeom>
          <a:noFill/>
        </p:spPr>
        <p:txBody>
          <a:bodyPr wrap="square" rtlCol="0">
            <a:spAutoFit/>
          </a:bodyPr>
          <a:lstStyle/>
          <a:p>
            <a:pPr lvl="0" fontAlgn="base">
              <a:spcBef>
                <a:spcPct val="0"/>
              </a:spcBef>
              <a:spcAft>
                <a:spcPct val="0"/>
              </a:spcAft>
            </a:pPr>
            <a:r>
              <a:rPr lang="fr-FR" sz="1600" dirty="0" smtClean="0"/>
              <a:t>Ces cellules souches sont pluripotentes c'est-à-dire qu'elles ont la capacité de se différencier en n'importe quel tissu du corps : foies, rein, coeur, peau, etc.</a:t>
            </a:r>
          </a:p>
          <a:p>
            <a:pPr lvl="0" fontAlgn="base">
              <a:spcBef>
                <a:spcPct val="0"/>
              </a:spcBef>
              <a:spcAft>
                <a:spcPct val="0"/>
              </a:spcAft>
            </a:pPr>
            <a:r>
              <a:rPr lang="fr-FR" sz="1600" dirty="0" smtClean="0"/>
              <a:t>Cependant cela implique de pouvoir contrôler in vitro leur spécialisation (différenciation) en vue de réparer un cœur, un foie ou un poumon défaillant. </a:t>
            </a:r>
          </a:p>
          <a:p>
            <a:pPr lvl="0" fontAlgn="base">
              <a:spcBef>
                <a:spcPct val="0"/>
              </a:spcBef>
              <a:spcAft>
                <a:spcPct val="0"/>
              </a:spcAft>
            </a:pPr>
            <a:endParaRPr lang="fr-FR" sz="1600" dirty="0" smtClean="0"/>
          </a:p>
          <a:p>
            <a:pPr lvl="0" fontAlgn="base">
              <a:spcBef>
                <a:spcPct val="0"/>
              </a:spcBef>
              <a:spcAft>
                <a:spcPct val="0"/>
              </a:spcAft>
            </a:pPr>
            <a:r>
              <a:rPr lang="fr-FR" sz="1600" dirty="0" smtClean="0"/>
              <a:t>De plus cette technique nécessite au départ de nombreux ovocytes et la mise en culture d'embryons humains dont le statut ontologique soulève un problème éthique. </a:t>
            </a:r>
          </a:p>
          <a:p>
            <a:pPr fontAlgn="base">
              <a:spcBef>
                <a:spcPct val="0"/>
              </a:spcBef>
              <a:spcAft>
                <a:spcPct val="0"/>
              </a:spcAft>
            </a:pPr>
            <a:r>
              <a:rPr lang="fr-FR" sz="1600" dirty="0" smtClean="0"/>
              <a:t>Si le clonage reproductif humain est unanimement condamné par la communauté scientifique, concernant le clonage thérapeutique les avis et les lois divergent selon les pays.</a:t>
            </a:r>
          </a:p>
          <a:p>
            <a:pPr lvl="0" fontAlgn="base">
              <a:spcBef>
                <a:spcPct val="0"/>
              </a:spcBef>
              <a:spcAft>
                <a:spcPct val="0"/>
              </a:spcAft>
            </a:pPr>
            <a:r>
              <a:rPr lang="fr-FR" sz="1600" dirty="0" smtClean="0"/>
              <a:t>Pourtant la différence entre clonage reproductif et thérapeutique ne porte que sur la finalité de l’embryon: le clonage dit thérapeutique est un clonage reproductif interrompu. </a:t>
            </a:r>
          </a:p>
          <a:p>
            <a:r>
              <a:rPr lang="fr-FR" sz="1600" dirty="0" smtClean="0"/>
              <a:t>S’il est accepté par le Comité Consultatif National d’Ethique (CCNE) et le Conseil d’Etat, puis par la loi, pour permettre la fabrication de cellules ou d’organes de rechange, le clonage dit thérapeutique reposera sur le principe qu’un être humain peut être produit pour servir de matière première à un autre être humain. </a:t>
            </a:r>
          </a:p>
          <a:p>
            <a:endParaRPr lang="fr-FR" sz="1600" dirty="0" smtClean="0"/>
          </a:p>
          <a:p>
            <a:r>
              <a:rPr lang="fr-FR" sz="1600" dirty="0" smtClean="0"/>
              <a:t>En France, la loi de bioéthique est claire : "la recherche sur l'embryon humain est interdite". Mais elle autorisée "à titre exceptionnel". C'est l'Agence de Biomédecine qui autorise, par des dérogations temporaires, certaines recherches, qui doivent s'effectuer sur des embryons surnuméraires sans projet parental. Ces recherches ne sont autorisées que si elles peuvent permettent "des progrès thérapeutiques majeurs". </a:t>
            </a:r>
            <a:br>
              <a:rPr lang="fr-FR" sz="1600" dirty="0" smtClean="0"/>
            </a:br>
            <a:r>
              <a:rPr lang="fr-FR" sz="1600" dirty="0" smtClean="0"/>
              <a:t>Tous les pays ont ratifié la Convention pour les droits de l'homme, qui interdit le clonage reproductif d'êtres humains.</a:t>
            </a:r>
          </a:p>
          <a:p>
            <a:r>
              <a:rPr lang="fr-FR" sz="1600" dirty="0" smtClean="0"/>
              <a:t> En revanche, les recherches sur le clonage thérapeutique sont autorisées en Angleterre, en Belgique, aux Pays-Bas, en Australie, en Californie (USA) ou encore en Corée du Sud.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208912" cy="4555093"/>
          </a:xfrm>
          <a:prstGeom prst="rect">
            <a:avLst/>
          </a:prstGeom>
        </p:spPr>
        <p:txBody>
          <a:bodyPr wrap="square">
            <a:spAutoFit/>
          </a:bodyPr>
          <a:lstStyle/>
          <a:p>
            <a:r>
              <a:rPr lang="fr-FR" sz="2800" b="1" dirty="0" smtClean="0">
                <a:solidFill>
                  <a:srgbClr val="FF0000"/>
                </a:solidFill>
                <a:ea typeface="Times New Roman" pitchFamily="18" charset="0"/>
                <a:cs typeface="Arial" pitchFamily="34" charset="0"/>
              </a:rPr>
              <a:t>   Essais de thérapies cellulaires à partir de cellules ES</a:t>
            </a:r>
          </a:p>
          <a:p>
            <a:endParaRPr lang="fr-FR" sz="1600" dirty="0" smtClean="0"/>
          </a:p>
          <a:p>
            <a:r>
              <a:rPr lang="fr-FR" sz="1600" dirty="0" smtClean="0"/>
              <a:t>Au USA, les premiers essais de greffes de cellules souches embryonnaires sur l'homme ont déjà eu lieu (29/01/2009). </a:t>
            </a:r>
          </a:p>
          <a:p>
            <a:r>
              <a:rPr lang="fr-FR" sz="1600" dirty="0" smtClean="0"/>
              <a:t>Les autorités sanitaires américaines de la FDA (</a:t>
            </a:r>
            <a:r>
              <a:rPr lang="fr-FR" sz="1600" i="1" dirty="0" smtClean="0"/>
              <a:t>Food and Drug administration</a:t>
            </a:r>
            <a:r>
              <a:rPr lang="fr-FR" sz="1600" dirty="0" smtClean="0"/>
              <a:t>) ont autorisé le lancement d'un essai clinique (essai de phase I ) pour une thérapie faisant appel à des cellules souches embryonnaires, destinée à réparer des lésions de la moelle épinière. </a:t>
            </a:r>
          </a:p>
          <a:p>
            <a:r>
              <a:rPr lang="fr-FR" sz="1600" dirty="0" smtClean="0"/>
              <a:t>Cet essai concerne une dizaine de personnes frappées de paraplégie à la suite d'un traumatisme ayant provoqué des lésions importantes de la moelle épinière. </a:t>
            </a:r>
          </a:p>
          <a:p>
            <a:endParaRPr lang="fr-FR" sz="1600" dirty="0" smtClean="0"/>
          </a:p>
          <a:p>
            <a:r>
              <a:rPr lang="fr-FR" sz="1600" dirty="0" smtClean="0"/>
              <a:t>L'objectif est d'injecter, sur des volontaires paralysés, des cellules dérivées de cellules souches embryonnaires humaines, dans l'espoir qu'elle puissent régénérer les cellules nerveuses endommagées et permettre à la personne paralysée de retrouver la sensibilité et les capacités de se mouvoir.</a:t>
            </a:r>
          </a:p>
          <a:p>
            <a:endParaRPr lang="fr-FR" dirty="0" smtClean="0"/>
          </a:p>
          <a:p>
            <a:endParaRPr lang="fr-FR" dirty="0" smtClean="0"/>
          </a:p>
          <a:p>
            <a:endParaRPr lang="fr-FR" dirty="0"/>
          </a:p>
        </p:txBody>
      </p:sp>
      <p:sp>
        <p:nvSpPr>
          <p:cNvPr id="3" name="Rectangle 2"/>
          <p:cNvSpPr/>
          <p:nvPr/>
        </p:nvSpPr>
        <p:spPr>
          <a:xfrm>
            <a:off x="6444208" y="3861048"/>
            <a:ext cx="1616148" cy="230832"/>
          </a:xfrm>
          <a:prstGeom prst="rect">
            <a:avLst/>
          </a:prstGeom>
        </p:spPr>
        <p:txBody>
          <a:bodyPr wrap="none">
            <a:spAutoFit/>
          </a:bodyPr>
          <a:lstStyle/>
          <a:p>
            <a:r>
              <a:rPr lang="fr-FR" sz="900" b="1" dirty="0" smtClean="0"/>
              <a:t>marocsclerose.centerblog.net</a:t>
            </a:r>
            <a:endParaRPr lang="fr-FR" sz="900" b="1" dirty="0"/>
          </a:p>
        </p:txBody>
      </p:sp>
      <p:sp>
        <p:nvSpPr>
          <p:cNvPr id="4" name="Rectangle 3"/>
          <p:cNvSpPr/>
          <p:nvPr/>
        </p:nvSpPr>
        <p:spPr>
          <a:xfrm>
            <a:off x="323528" y="4241899"/>
            <a:ext cx="8568952" cy="2616101"/>
          </a:xfrm>
          <a:prstGeom prst="rect">
            <a:avLst/>
          </a:prstGeom>
        </p:spPr>
        <p:txBody>
          <a:bodyPr wrap="square">
            <a:spAutoFit/>
          </a:bodyPr>
          <a:lstStyle/>
          <a:p>
            <a:pPr lvl="0"/>
            <a:r>
              <a:rPr lang="fr-FR" sz="1600" dirty="0" smtClean="0">
                <a:latin typeface="Calibri" pitchFamily="34" charset="0"/>
                <a:ea typeface="Calibri" pitchFamily="34" charset="0"/>
                <a:cs typeface="Times New Roman" pitchFamily="18" charset="0"/>
              </a:rPr>
              <a:t>Les cellules souches embryonnaires </a:t>
            </a:r>
            <a:r>
              <a:rPr lang="fr-FR" sz="1600" dirty="0" smtClean="0"/>
              <a:t>sont les seules cellules souches </a:t>
            </a:r>
            <a:r>
              <a:rPr lang="fr-FR" sz="1600" dirty="0" smtClean="0">
                <a:latin typeface="Calibri" pitchFamily="34" charset="0"/>
                <a:ea typeface="Calibri" pitchFamily="34" charset="0"/>
                <a:cs typeface="Times New Roman" pitchFamily="18" charset="0"/>
              </a:rPr>
              <a:t>capables d’évoluer vers tous les types de cellules spécialisées : c</a:t>
            </a:r>
            <a:r>
              <a:rPr lang="fr-FR" sz="1600" dirty="0" smtClean="0"/>
              <a:t>e caractère pluripotent leur donne un énorme potentiel pour guérir des maladies incurables, diabète, maladies dégénératives  (Alzheimer</a:t>
            </a:r>
            <a:r>
              <a:rPr lang="fr-FR" sz="1600" dirty="0" smtClean="0">
                <a:latin typeface="Calibri" pitchFamily="34" charset="0"/>
                <a:cs typeface="Times New Roman" pitchFamily="18" charset="0"/>
              </a:rPr>
              <a:t>,</a:t>
            </a:r>
            <a:r>
              <a:rPr lang="fr-FR" sz="1600" dirty="0" smtClean="0">
                <a:latin typeface="Calibri" pitchFamily="34" charset="0"/>
                <a:ea typeface="Calibri" pitchFamily="34" charset="0"/>
                <a:cs typeface="Times New Roman" pitchFamily="18" charset="0"/>
              </a:rPr>
              <a:t>Parkinson, etc</a:t>
            </a:r>
            <a:r>
              <a:rPr lang="fr-FR" sz="1600" dirty="0" smtClean="0"/>
              <a:t>.) </a:t>
            </a:r>
            <a:r>
              <a:rPr lang="fr-FR" sz="1600" dirty="0" smtClean="0">
                <a:latin typeface="Calibri" pitchFamily="34" charset="0"/>
                <a:ea typeface="Calibri" pitchFamily="34" charset="0"/>
                <a:cs typeface="Times New Roman" pitchFamily="18" charset="0"/>
              </a:rPr>
              <a:t>ou même  guérison de personnes paralysées après une atteinte de la moelle épinière, qui pourrait ainsi être régénérée. </a:t>
            </a:r>
            <a:endParaRPr lang="fr-FR" sz="1600" dirty="0" smtClean="0">
              <a:latin typeface="Arial" pitchFamily="34" charset="0"/>
              <a:cs typeface="Arial" pitchFamily="34" charset="0"/>
            </a:endParaRPr>
          </a:p>
          <a:p>
            <a:endParaRPr lang="fr-FR" sz="1600" dirty="0" smtClean="0"/>
          </a:p>
          <a:p>
            <a:r>
              <a:rPr lang="fr-FR" sz="1600" dirty="0" smtClean="0">
                <a:latin typeface="Calibri" pitchFamily="34" charset="0"/>
                <a:ea typeface="Calibri" pitchFamily="34" charset="0"/>
                <a:cs typeface="Times New Roman" pitchFamily="18" charset="0"/>
              </a:rPr>
              <a:t>Cependant la fabrication de ces cellules souches embryonnaire soulève de nombreux problèmes moraux puiqu’elle passe par l'utilisation d'embryons.</a:t>
            </a:r>
            <a:endParaRPr lang="fr-FR" sz="1600" dirty="0" smtClean="0"/>
          </a:p>
          <a:p>
            <a:r>
              <a:rPr lang="fr-FR" b="1" dirty="0" smtClean="0"/>
              <a:t/>
            </a:r>
            <a:br>
              <a:rPr lang="fr-FR" b="1" dirty="0" smtClean="0"/>
            </a:br>
            <a:endParaRPr lang="fr-FR"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2677656"/>
          </a:xfrm>
          <a:prstGeom prst="rect">
            <a:avLst/>
          </a:prstGeom>
        </p:spPr>
        <p:txBody>
          <a:bodyPr wrap="square">
            <a:spAutoFit/>
          </a:bodyPr>
          <a:lstStyle/>
          <a:p>
            <a:r>
              <a:rPr lang="fr-FR" sz="4400" dirty="0" smtClean="0"/>
              <a:t>D -</a:t>
            </a:r>
            <a:r>
              <a:rPr lang="fr-FR" sz="4000" dirty="0" smtClean="0"/>
              <a:t> Les Ips, des cellules adultes reprogrammées en cellules pluripotentes, solution alternative aux cellules souches embryonnaires</a:t>
            </a:r>
            <a:endParaRPr lang="fr-FR" sz="4400" dirty="0"/>
          </a:p>
        </p:txBody>
      </p:sp>
      <p:pic>
        <p:nvPicPr>
          <p:cNvPr id="3" name="Picture 2" descr="http://www.univ-rouen.fr/ABISS/L1/WEB/CELL-SOU/Images/celldif.bmp"/>
          <p:cNvPicPr>
            <a:picLocks noChangeAspect="1" noChangeArrowheads="1"/>
          </p:cNvPicPr>
          <p:nvPr/>
        </p:nvPicPr>
        <p:blipFill>
          <a:blip r:embed="rId3" cstate="print"/>
          <a:srcRect/>
          <a:stretch>
            <a:fillRect/>
          </a:stretch>
        </p:blipFill>
        <p:spPr bwMode="auto">
          <a:xfrm>
            <a:off x="2123728" y="3356992"/>
            <a:ext cx="4248472" cy="323592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88840"/>
            <a:ext cx="8712968" cy="4339650"/>
          </a:xfrm>
          <a:prstGeom prst="rect">
            <a:avLst/>
          </a:prstGeom>
        </p:spPr>
        <p:txBody>
          <a:bodyPr wrap="square">
            <a:spAutoFit/>
          </a:bodyPr>
          <a:lstStyle/>
          <a:p>
            <a:r>
              <a:rPr lang="fr-FR" sz="1600" dirty="0" smtClean="0"/>
              <a:t>Comme la plupart des cellules, les cellules souches expriment des gènes particuliers et spécifiques.</a:t>
            </a:r>
          </a:p>
          <a:p>
            <a:r>
              <a:rPr lang="fr-FR" sz="1600" dirty="0" smtClean="0"/>
              <a:t> L’idée de Yamanaka est de chercher, parmi ces gènes, des gènes de régulation qui contrôlent l’expression des autres.</a:t>
            </a:r>
          </a:p>
          <a:p>
            <a:r>
              <a:rPr lang="fr-FR" sz="1600" dirty="0" smtClean="0"/>
              <a:t> Si on exprime artificiellement ces gènes régulateurs dans une cellule adulte, l’espoir est qu’ils “reprogramment” la cellule et lui ordonnent de redevenir une cellule souche.</a:t>
            </a:r>
          </a:p>
          <a:p>
            <a:r>
              <a:rPr lang="fr-FR" sz="1600" dirty="0" smtClean="0"/>
              <a:t> Yamanaka sélectionne 24 gènes connus pour être exprimés dans les cellules souches chez la souris et parmi lesquels il pense trouver les gènes de régulation des cellules souches.</a:t>
            </a:r>
          </a:p>
          <a:p>
            <a:r>
              <a:rPr lang="fr-FR" sz="1600" dirty="0" smtClean="0"/>
              <a:t> Il intègre des copies de ces 24 gènes dans le génome de cellules de souris adultes avec un retrovirus.</a:t>
            </a:r>
          </a:p>
          <a:p>
            <a:r>
              <a:rPr lang="fr-FR" sz="1600" dirty="0" smtClean="0"/>
              <a:t>Après quelques jours, plusieurs cellules reviennent alors à l’état de cellules souches</a:t>
            </a:r>
            <a:r>
              <a:rPr lang="en-US" sz="1600" dirty="0" smtClean="0"/>
              <a:t> </a:t>
            </a:r>
          </a:p>
          <a:p>
            <a:r>
              <a:rPr lang="fr-FR" sz="1600" dirty="0" smtClean="0"/>
              <a:t>Commence alors un travail de fourmi pour identifier la combinaison minimale de gènes. Il retire un à un les gènes de la combinaison, et finit avec seulement 4 gènes.</a:t>
            </a:r>
          </a:p>
          <a:p>
            <a:r>
              <a:rPr lang="fr-FR" sz="1600" dirty="0" smtClean="0"/>
              <a:t> Les cellules adultes dans lesquelles ces gènes sont intégrés retournent à l’état de cellule-souche, et Yamanaka montre qu’elles sont également capables de se redifférencier en n’importe quel type cellulaire; elles sont donc bien pluripotentes. </a:t>
            </a:r>
          </a:p>
          <a:p>
            <a:r>
              <a:rPr lang="fr-FR" sz="1600" dirty="0" smtClean="0"/>
              <a:t>Yamanaka les baptise cellules souches pluripotentes induites ( “induced pluripotent stem cells” ).</a:t>
            </a:r>
          </a:p>
          <a:p>
            <a:endParaRPr lang="fr-FR" dirty="0" smtClean="0"/>
          </a:p>
          <a:p>
            <a:endParaRPr lang="fr-FR" dirty="0"/>
          </a:p>
        </p:txBody>
      </p:sp>
      <p:sp>
        <p:nvSpPr>
          <p:cNvPr id="3" name="Rectangle 2"/>
          <p:cNvSpPr/>
          <p:nvPr/>
        </p:nvSpPr>
        <p:spPr>
          <a:xfrm>
            <a:off x="179512" y="188640"/>
            <a:ext cx="6552728" cy="1200329"/>
          </a:xfrm>
          <a:prstGeom prst="rect">
            <a:avLst/>
          </a:prstGeom>
        </p:spPr>
        <p:txBody>
          <a:bodyPr wrap="square">
            <a:spAutoFit/>
          </a:bodyPr>
          <a:lstStyle/>
          <a:p>
            <a:r>
              <a:rPr lang="fr-FR" sz="2400" b="1" dirty="0" smtClean="0">
                <a:solidFill>
                  <a:srgbClr val="FF0000"/>
                </a:solidFill>
              </a:rPr>
              <a:t>Les cellules souches pluripotentes induites ou cellules « IPS » (« </a:t>
            </a:r>
            <a:r>
              <a:rPr lang="fr-FR" sz="2400" b="1" i="1" dirty="0" smtClean="0">
                <a:solidFill>
                  <a:srgbClr val="FF0000"/>
                </a:solidFill>
              </a:rPr>
              <a:t>Induced Pluripotent Stem » </a:t>
            </a:r>
            <a:r>
              <a:rPr lang="fr-FR" sz="2400" b="1" dirty="0" smtClean="0">
                <a:solidFill>
                  <a:srgbClr val="FF0000"/>
                </a:solidFill>
              </a:rPr>
              <a:t>)</a:t>
            </a:r>
            <a:endParaRPr lang="fr-FR" sz="2400" dirty="0" smtClean="0"/>
          </a:p>
          <a:p>
            <a:r>
              <a:rPr lang="fr-FR" sz="2400" b="1" dirty="0" smtClean="0">
                <a:solidFill>
                  <a:srgbClr val="FF0000"/>
                </a:solidFill>
              </a:rPr>
              <a:t>        </a:t>
            </a:r>
          </a:p>
        </p:txBody>
      </p:sp>
      <p:sp>
        <p:nvSpPr>
          <p:cNvPr id="4" name="Rectangle 3"/>
          <p:cNvSpPr/>
          <p:nvPr/>
        </p:nvSpPr>
        <p:spPr>
          <a:xfrm>
            <a:off x="251520" y="5805264"/>
            <a:ext cx="8640960" cy="830997"/>
          </a:xfrm>
          <a:prstGeom prst="rect">
            <a:avLst/>
          </a:prstGeom>
        </p:spPr>
        <p:txBody>
          <a:bodyPr wrap="square">
            <a:spAutoFit/>
          </a:bodyPr>
          <a:lstStyle/>
          <a:p>
            <a:r>
              <a:rPr lang="fr-FR" sz="1600" dirty="0" smtClean="0"/>
              <a:t>Ces cellules sont dotées des mêmes propriétés que les cellules souches embryonnaires, indifférenciées, capables de se multiplier indéfiniment et de se muer en n'importe quelle cellule de l'organisme (pluripotence). </a:t>
            </a:r>
            <a:endParaRPr lang="fr-FR" sz="1600" dirty="0"/>
          </a:p>
        </p:txBody>
      </p:sp>
      <p:sp>
        <p:nvSpPr>
          <p:cNvPr id="5" name="Rectangle 4"/>
          <p:cNvSpPr/>
          <p:nvPr/>
        </p:nvSpPr>
        <p:spPr>
          <a:xfrm>
            <a:off x="251520" y="980728"/>
            <a:ext cx="6192688" cy="1077218"/>
          </a:xfrm>
          <a:prstGeom prst="rect">
            <a:avLst/>
          </a:prstGeom>
        </p:spPr>
        <p:txBody>
          <a:bodyPr wrap="square">
            <a:spAutoFit/>
          </a:bodyPr>
          <a:lstStyle/>
          <a:p>
            <a:r>
              <a:rPr lang="fr-FR" sz="1600" dirty="0" smtClean="0"/>
              <a:t>En 2006, les Japonais Shinya Yamanaka et Kazutoshi Takahashi, de l'université de Kyoto, parviennent à « reprogrammer » des cellules adultes (fibroblastes = cellules de peau de souris) pour les ramener à un état de cellule embryonnaire. </a:t>
            </a:r>
          </a:p>
        </p:txBody>
      </p:sp>
      <p:pic>
        <p:nvPicPr>
          <p:cNvPr id="115714" name="Picture 2" descr="yamanaka.png">
            <a:hlinkClick r:id="rId3" tooltip="yamanaka.png"/>
          </p:cNvPr>
          <p:cNvPicPr>
            <a:picLocks noChangeAspect="1" noChangeArrowheads="1"/>
          </p:cNvPicPr>
          <p:nvPr/>
        </p:nvPicPr>
        <p:blipFill>
          <a:blip r:embed="rId4" cstate="print"/>
          <a:srcRect/>
          <a:stretch>
            <a:fillRect/>
          </a:stretch>
        </p:blipFill>
        <p:spPr bwMode="auto">
          <a:xfrm>
            <a:off x="6516216" y="188640"/>
            <a:ext cx="2409825" cy="178117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http://www.futura-sciences.com/uploads/RTEmagicC_Thomson_James_2.jpg.jpg"/>
          <p:cNvPicPr>
            <a:picLocks noChangeAspect="1" noChangeArrowheads="1"/>
          </p:cNvPicPr>
          <p:nvPr/>
        </p:nvPicPr>
        <p:blipFill>
          <a:blip r:embed="rId3" cstate="print"/>
          <a:srcRect/>
          <a:stretch>
            <a:fillRect/>
          </a:stretch>
        </p:blipFill>
        <p:spPr bwMode="auto">
          <a:xfrm>
            <a:off x="467544" y="332656"/>
            <a:ext cx="2323514" cy="2664296"/>
          </a:xfrm>
          <a:prstGeom prst="rect">
            <a:avLst/>
          </a:prstGeom>
          <a:noFill/>
        </p:spPr>
      </p:pic>
      <p:sp>
        <p:nvSpPr>
          <p:cNvPr id="6" name="Rectangle 5"/>
          <p:cNvSpPr/>
          <p:nvPr/>
        </p:nvSpPr>
        <p:spPr>
          <a:xfrm>
            <a:off x="251520" y="3068960"/>
            <a:ext cx="2808312" cy="507831"/>
          </a:xfrm>
          <a:prstGeom prst="rect">
            <a:avLst/>
          </a:prstGeom>
        </p:spPr>
        <p:txBody>
          <a:bodyPr wrap="square">
            <a:spAutoFit/>
          </a:bodyPr>
          <a:lstStyle/>
          <a:p>
            <a:pPr lvl="0" algn="ctr" fontAlgn="ctr">
              <a:spcBef>
                <a:spcPct val="0"/>
              </a:spcBef>
              <a:spcAft>
                <a:spcPct val="0"/>
              </a:spcAft>
            </a:pPr>
            <a:r>
              <a:rPr lang="fr-FR" sz="900" dirty="0" smtClean="0">
                <a:cs typeface="Arial" pitchFamily="34" charset="0"/>
              </a:rPr>
              <a:t>James Thomson, et son équipe, </a:t>
            </a:r>
          </a:p>
          <a:p>
            <a:pPr lvl="0" algn="ctr" fontAlgn="ctr">
              <a:spcBef>
                <a:spcPct val="0"/>
              </a:spcBef>
              <a:spcAft>
                <a:spcPct val="0"/>
              </a:spcAft>
            </a:pPr>
            <a:r>
              <a:rPr lang="fr-FR" sz="900" dirty="0" smtClean="0">
                <a:cs typeface="Arial" pitchFamily="34" charset="0"/>
              </a:rPr>
              <a:t>avait déjà isolé les premières </a:t>
            </a:r>
          </a:p>
          <a:p>
            <a:pPr lvl="0" algn="ctr" fontAlgn="ctr">
              <a:spcBef>
                <a:spcPct val="0"/>
              </a:spcBef>
              <a:spcAft>
                <a:spcPct val="0"/>
              </a:spcAft>
            </a:pPr>
            <a:r>
              <a:rPr lang="fr-FR" sz="900" dirty="0" smtClean="0">
                <a:cs typeface="Arial" pitchFamily="34" charset="0"/>
              </a:rPr>
              <a:t>cellules souches embryonnaires en 1998. </a:t>
            </a:r>
          </a:p>
        </p:txBody>
      </p:sp>
      <p:sp>
        <p:nvSpPr>
          <p:cNvPr id="9" name="Rectangle 8"/>
          <p:cNvSpPr/>
          <p:nvPr/>
        </p:nvSpPr>
        <p:spPr>
          <a:xfrm>
            <a:off x="3203848" y="764704"/>
            <a:ext cx="5544616" cy="3293209"/>
          </a:xfrm>
          <a:prstGeom prst="rect">
            <a:avLst/>
          </a:prstGeom>
        </p:spPr>
        <p:txBody>
          <a:bodyPr wrap="square">
            <a:spAutoFit/>
          </a:bodyPr>
          <a:lstStyle/>
          <a:p>
            <a:pPr lvl="0"/>
            <a:r>
              <a:rPr lang="fr-FR" sz="1600" dirty="0" smtClean="0">
                <a:solidFill>
                  <a:prstClr val="black"/>
                </a:solidFill>
              </a:rPr>
              <a:t>En 2007, à </a:t>
            </a:r>
            <a:r>
              <a:rPr lang="fr-FR" sz="1600" dirty="0" smtClean="0"/>
              <a:t> l’université de Wisconsin-Madison, James Thomson, Junying Yu et leur équipe</a:t>
            </a:r>
            <a:r>
              <a:rPr lang="fr-FR" sz="1600" dirty="0" smtClean="0">
                <a:solidFill>
                  <a:prstClr val="black"/>
                </a:solidFill>
              </a:rPr>
              <a:t> américaine ont également isolé quatre gènes à l’origine de</a:t>
            </a:r>
            <a:r>
              <a:rPr lang="fr-FR" sz="1600" dirty="0" smtClean="0"/>
              <a:t> protéines capables de réguler, et même d’empêcher complètement, la lecture d’un gène et sa copie en ARN (ce que l’on appelle la transcription)</a:t>
            </a:r>
            <a:r>
              <a:rPr lang="fr-FR" sz="1600" dirty="0" smtClean="0">
                <a:solidFill>
                  <a:prstClr val="black"/>
                </a:solidFill>
              </a:rPr>
              <a:t>.</a:t>
            </a:r>
          </a:p>
          <a:p>
            <a:pPr lvl="0"/>
            <a:r>
              <a:rPr lang="fr-FR" sz="1600" dirty="0" smtClean="0">
                <a:solidFill>
                  <a:prstClr val="black"/>
                </a:solidFill>
              </a:rPr>
              <a:t>Ils les ont introduits, à l’aide d’un rétrovirus, dans des cellules de peau humaine (des fibroblastes), provenant de fœtus et de nouveaux-nés. </a:t>
            </a:r>
          </a:p>
          <a:p>
            <a:pPr lvl="0"/>
            <a:endParaRPr lang="fr-FR" sz="1600" dirty="0" smtClean="0">
              <a:solidFill>
                <a:prstClr val="black"/>
              </a:solidFill>
            </a:endParaRPr>
          </a:p>
          <a:p>
            <a:pPr lvl="0"/>
            <a:r>
              <a:rPr lang="fr-FR" sz="1600" dirty="0" smtClean="0">
                <a:solidFill>
                  <a:prstClr val="black"/>
                </a:solidFill>
              </a:rPr>
              <a:t>Les lignées qui en sont issues se révélées indifférenciées : elles étaient devenues des cellules iPS. </a:t>
            </a:r>
          </a:p>
          <a:p>
            <a:pPr lvl="0"/>
            <a:endParaRPr lang="fr-FR" sz="1600" dirty="0" smtClean="0">
              <a:solidFill>
                <a:prstClr val="black"/>
              </a:solidFill>
            </a:endParaRPr>
          </a:p>
          <a:p>
            <a:pPr lvl="0"/>
            <a:r>
              <a:rPr lang="fr-FR" sz="1600" dirty="0" smtClean="0">
                <a:solidFill>
                  <a:prstClr val="black"/>
                </a:solidFill>
              </a:rPr>
              <a:t> </a:t>
            </a:r>
            <a:endParaRPr lang="fr-FR" sz="1600" dirty="0">
              <a:solidFill>
                <a:prstClr val="black"/>
              </a:solidFill>
            </a:endParaRPr>
          </a:p>
        </p:txBody>
      </p:sp>
      <p:pic>
        <p:nvPicPr>
          <p:cNvPr id="10" name="Picture 5" descr="http://www.futura-sciences.com/uploads/tx_oxcsfutura/foreskin_1.jpg"/>
          <p:cNvPicPr>
            <a:picLocks noChangeAspect="1" noChangeArrowheads="1"/>
          </p:cNvPicPr>
          <p:nvPr/>
        </p:nvPicPr>
        <p:blipFill>
          <a:blip r:embed="rId4" cstate="print"/>
          <a:srcRect/>
          <a:stretch>
            <a:fillRect/>
          </a:stretch>
        </p:blipFill>
        <p:spPr bwMode="auto">
          <a:xfrm>
            <a:off x="5724128" y="3789040"/>
            <a:ext cx="3168352" cy="2831715"/>
          </a:xfrm>
          <a:prstGeom prst="rect">
            <a:avLst/>
          </a:prstGeom>
          <a:noFill/>
        </p:spPr>
      </p:pic>
      <p:sp>
        <p:nvSpPr>
          <p:cNvPr id="11" name="Rectangle 10"/>
          <p:cNvSpPr/>
          <p:nvPr/>
        </p:nvSpPr>
        <p:spPr>
          <a:xfrm>
            <a:off x="3131840" y="6165304"/>
            <a:ext cx="2592288" cy="369332"/>
          </a:xfrm>
          <a:prstGeom prst="rect">
            <a:avLst/>
          </a:prstGeom>
        </p:spPr>
        <p:txBody>
          <a:bodyPr wrap="square">
            <a:spAutoFit/>
          </a:bodyPr>
          <a:lstStyle/>
          <a:p>
            <a:pPr lvl="0" algn="ctr" eaLnBrk="0" fontAlgn="base" hangingPunct="0">
              <a:spcBef>
                <a:spcPct val="0"/>
              </a:spcBef>
              <a:spcAft>
                <a:spcPct val="0"/>
              </a:spcAft>
            </a:pPr>
            <a:r>
              <a:rPr lang="fr-FR" sz="900" dirty="0" smtClean="0">
                <a:cs typeface="Arial" pitchFamily="34" charset="0"/>
              </a:rPr>
              <a:t>Cellules de peau humaine reprogrammées après l’introduction de quatre gènes. © Junying Yu</a:t>
            </a:r>
          </a:p>
        </p:txBody>
      </p:sp>
      <p:sp>
        <p:nvSpPr>
          <p:cNvPr id="13" name="Rectangle 12"/>
          <p:cNvSpPr/>
          <p:nvPr/>
        </p:nvSpPr>
        <p:spPr>
          <a:xfrm>
            <a:off x="251520" y="4221088"/>
            <a:ext cx="5400600" cy="1815882"/>
          </a:xfrm>
          <a:prstGeom prst="rect">
            <a:avLst/>
          </a:prstGeom>
        </p:spPr>
        <p:txBody>
          <a:bodyPr wrap="square">
            <a:spAutoFit/>
          </a:bodyPr>
          <a:lstStyle/>
          <a:p>
            <a:pPr lvl="0"/>
            <a:r>
              <a:rPr lang="fr-FR" sz="1600" dirty="0" smtClean="0">
                <a:solidFill>
                  <a:prstClr val="black"/>
                </a:solidFill>
              </a:rPr>
              <a:t>Shinya Yamanaka et son équipe de l'université de Kyoto, a utilisé lui aussi ces gènes sur des cellules de peau humaine, prélevées chez deux adultes.</a:t>
            </a:r>
          </a:p>
          <a:p>
            <a:pPr lvl="0"/>
            <a:endParaRPr lang="fr-FR" sz="1600" dirty="0" smtClean="0">
              <a:solidFill>
                <a:prstClr val="black"/>
              </a:solidFill>
            </a:endParaRPr>
          </a:p>
          <a:p>
            <a:pPr lvl="0"/>
            <a:r>
              <a:rPr lang="fr-FR" sz="1600" dirty="0" smtClean="0">
                <a:solidFill>
                  <a:prstClr val="black"/>
                </a:solidFill>
              </a:rPr>
              <a:t>La « reprogrammation » a fonctionné mais le rendement est faible : il a fallu 5.000 cellules pour obtenir une seule lignée de cellules iPS. </a:t>
            </a:r>
            <a:endParaRPr lang="fr-FR" sz="1600" dirty="0">
              <a:solidFill>
                <a:prstClr val="black"/>
              </a:solidFill>
            </a:endParaRPr>
          </a:p>
        </p:txBody>
      </p:sp>
      <p:sp>
        <p:nvSpPr>
          <p:cNvPr id="14" name="Rectangle 13"/>
          <p:cNvSpPr/>
          <p:nvPr/>
        </p:nvSpPr>
        <p:spPr>
          <a:xfrm>
            <a:off x="3635896" y="188640"/>
            <a:ext cx="4314001" cy="523220"/>
          </a:xfrm>
          <a:prstGeom prst="rect">
            <a:avLst/>
          </a:prstGeom>
        </p:spPr>
        <p:txBody>
          <a:bodyPr wrap="none">
            <a:spAutoFit/>
          </a:bodyPr>
          <a:lstStyle/>
          <a:p>
            <a:r>
              <a:rPr lang="fr-FR" sz="2800" b="1" dirty="0" smtClean="0">
                <a:solidFill>
                  <a:srgbClr val="FF0000"/>
                </a:solidFill>
              </a:rPr>
              <a:t>Des cellules IPS humaines  </a:t>
            </a:r>
            <a:endParaRPr lang="fr-FR" sz="2800" b="1"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www.larecherche.fr/content/system/media/0/426/042604401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http://www.larecherche.fr/content/system/media/0/426/042604401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http://www.larecherche.fr/content/system/media/0/426/042604401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6" name="AutoShape 8" descr="http://www.larecherche.fr/content/system/media/0/426/042604401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 name="Image 5" descr="ips.jpg"/>
          <p:cNvPicPr>
            <a:picLocks noChangeAspect="1"/>
          </p:cNvPicPr>
          <p:nvPr/>
        </p:nvPicPr>
        <p:blipFill>
          <a:blip r:embed="rId3" cstate="print"/>
          <a:stretch>
            <a:fillRect/>
          </a:stretch>
        </p:blipFill>
        <p:spPr>
          <a:xfrm>
            <a:off x="251520" y="188640"/>
            <a:ext cx="8640960" cy="3485188"/>
          </a:xfrm>
          <a:prstGeom prst="rect">
            <a:avLst/>
          </a:prstGeom>
        </p:spPr>
      </p:pic>
      <p:sp>
        <p:nvSpPr>
          <p:cNvPr id="11" name="Rectangle 10"/>
          <p:cNvSpPr/>
          <p:nvPr/>
        </p:nvSpPr>
        <p:spPr>
          <a:xfrm>
            <a:off x="5580112" y="188640"/>
            <a:ext cx="1221809" cy="246221"/>
          </a:xfrm>
          <a:prstGeom prst="rect">
            <a:avLst/>
          </a:prstGeom>
        </p:spPr>
        <p:txBody>
          <a:bodyPr wrap="none">
            <a:spAutoFit/>
          </a:bodyPr>
          <a:lstStyle/>
          <a:p>
            <a:r>
              <a:rPr lang="fr-FR" sz="1000" dirty="0" smtClean="0"/>
              <a:t>www.larecherche.fr</a:t>
            </a:r>
            <a:endParaRPr lang="fr-FR" sz="1000" dirty="0"/>
          </a:p>
        </p:txBody>
      </p:sp>
      <p:sp>
        <p:nvSpPr>
          <p:cNvPr id="12" name="Rectangle 11"/>
          <p:cNvSpPr/>
          <p:nvPr/>
        </p:nvSpPr>
        <p:spPr>
          <a:xfrm>
            <a:off x="251520" y="3933056"/>
            <a:ext cx="8892480" cy="2677656"/>
          </a:xfrm>
          <a:prstGeom prst="rect">
            <a:avLst/>
          </a:prstGeom>
        </p:spPr>
        <p:txBody>
          <a:bodyPr wrap="square">
            <a:spAutoFit/>
          </a:bodyPr>
          <a:lstStyle/>
          <a:p>
            <a:r>
              <a:rPr lang="fr-FR" sz="1400" dirty="0" smtClean="0"/>
              <a:t>En août 2008, deux équipes du Harvard Stem Cell Institute ont ainsi  « rajeuni » des cellules de peau d’une femme souffrant de sclérose latérale amyotrophique. Après les avoir ramenées au stade iPS, ils les ont transformées en neurones moteurs, cellules qui dégénèrent dans la SLA. </a:t>
            </a:r>
          </a:p>
          <a:p>
            <a:r>
              <a:rPr lang="fr-FR" sz="1400" dirty="0" smtClean="0"/>
              <a:t>La même opération a été faite à partir de prélèvements issus de personnes souffrant d'une dizaine de maladies génétiques différentes, de la myopathie de Duchenne à la trisomie 21 en passant par le diabète de type 1 ou la chorée de Huntington.</a:t>
            </a:r>
            <a:r>
              <a:rPr lang="fr-FR" sz="1400" i="1" dirty="0" smtClean="0"/>
              <a:t> </a:t>
            </a:r>
          </a:p>
          <a:p>
            <a:r>
              <a:rPr lang="fr-FR" sz="1400" dirty="0" smtClean="0"/>
              <a:t>La stratégie à très long terme est donc d'utiliser les cellules obtenues dans le cadre de greffes (médecine régénérative).</a:t>
            </a:r>
          </a:p>
          <a:p>
            <a:endParaRPr lang="fr-FR" sz="1400" b="1" dirty="0" smtClean="0"/>
          </a:p>
          <a:p>
            <a:r>
              <a:rPr lang="fr-FR" sz="1400" dirty="0" smtClean="0"/>
              <a:t>Dans l'immédiat, elles seront surtout employées comme modèle pour étudier les maladies et tester de nouvelles molécules à visée thérapeutique  remplaçant les modèles animaux génétiquement modifiés qui sont souvent loin de correspondre parfaitement aux cas humains. Les cellules iPS différenciées présentent toutes les altérations génétiques à l'oeuvre chez une personne ayant développé la maladie.</a:t>
            </a:r>
            <a:endParaRPr lang="fr-FR" sz="1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712968" cy="1815882"/>
          </a:xfrm>
          <a:prstGeom prst="rect">
            <a:avLst/>
          </a:prstGeom>
        </p:spPr>
        <p:txBody>
          <a:bodyPr wrap="square">
            <a:spAutoFit/>
          </a:bodyPr>
          <a:lstStyle/>
          <a:p>
            <a:r>
              <a:rPr lang="fr-FR" sz="1600" dirty="0" smtClean="0"/>
              <a:t>Une application des ces nouvelles cellules souches iPS a déjà été démontrée chez la souris pour vaincre la drépanocytose. L’équipe de T. Townes, de l’Université d’Alabama aux Etats-Unis, a travaillé à partir de cellules de peau de souris atteintes de drépanocytose, les reprogrammant en cellules souches iPS. Ces chercheurs ont ensuite corrigé le gène responsable de la maladie, l’hémoglobine, dans ces cellules souches. Apres les avoir différenciées en cellules précurseurs de cellules sanguines, ils ont ré-administré aux souris dépletées de leurs cellules sanguines ces cellules souches corrigées. Ces chercheurs ont alors pu observer que les symptômes de la maladie s’estompaient. </a:t>
            </a:r>
            <a:endParaRPr lang="fr-FR" sz="1600" dirty="0"/>
          </a:p>
        </p:txBody>
      </p:sp>
      <p:pic>
        <p:nvPicPr>
          <p:cNvPr id="3" name="Image 2" descr="http://www.edk.fr/reserve/print/e-docs/00/00/0B/EA/media_Coulombel_DH.jpg"/>
          <p:cNvPicPr/>
          <p:nvPr/>
        </p:nvPicPr>
        <p:blipFill>
          <a:blip r:embed="rId3" cstate="print"/>
          <a:srcRect/>
          <a:stretch>
            <a:fillRect/>
          </a:stretch>
        </p:blipFill>
        <p:spPr bwMode="auto">
          <a:xfrm>
            <a:off x="1187624" y="2348880"/>
            <a:ext cx="6768752" cy="4509120"/>
          </a:xfrm>
          <a:prstGeom prst="rect">
            <a:avLst/>
          </a:prstGeom>
          <a:noFill/>
          <a:ln w="9525">
            <a:noFill/>
            <a:miter lim="800000"/>
            <a:headEnd/>
            <a:tailEnd/>
          </a:ln>
        </p:spPr>
      </p:pic>
      <p:sp>
        <p:nvSpPr>
          <p:cNvPr id="5" name="Rectangle 4"/>
          <p:cNvSpPr/>
          <p:nvPr/>
        </p:nvSpPr>
        <p:spPr>
          <a:xfrm>
            <a:off x="251520" y="0"/>
            <a:ext cx="8424936" cy="523220"/>
          </a:xfrm>
          <a:prstGeom prst="rect">
            <a:avLst/>
          </a:prstGeom>
        </p:spPr>
        <p:txBody>
          <a:bodyPr wrap="square">
            <a:spAutoFit/>
          </a:bodyPr>
          <a:lstStyle/>
          <a:p>
            <a:r>
              <a:rPr lang="fr-FR" sz="2800" b="1" dirty="0" smtClean="0">
                <a:solidFill>
                  <a:srgbClr val="FF0000"/>
                </a:solidFill>
                <a:ea typeface="Times New Roman" pitchFamily="18" charset="0"/>
                <a:cs typeface="Arial" pitchFamily="34" charset="0"/>
              </a:rPr>
              <a:t> Première preuve d’une utilité thérapeutique des iPS  </a:t>
            </a:r>
            <a:endParaRPr lang="fr-FR" sz="28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1600" y="1340768"/>
            <a:ext cx="7920880" cy="830997"/>
          </a:xfrm>
          <a:prstGeom prst="rect">
            <a:avLst/>
          </a:prstGeom>
          <a:noFill/>
        </p:spPr>
        <p:txBody>
          <a:bodyPr wrap="square" rtlCol="0">
            <a:spAutoFit/>
          </a:bodyPr>
          <a:lstStyle/>
          <a:p>
            <a:r>
              <a:rPr lang="fr-FR" sz="4800" dirty="0" smtClean="0">
                <a:latin typeface="+mj-lt"/>
              </a:rPr>
              <a:t>2 – Les causes de l’infertilité</a:t>
            </a:r>
            <a:endParaRPr lang="fr-FR" sz="4800" dirty="0">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Les autorités américaines ont donné leur feu vert au premier essai sur l'homme d'une thérapie réalis">
            <a:hlinkClick r:id="rId3" tooltip="Agrandir l'image de marocsclerose.centerblog.net"/>
          </p:cNvPr>
          <p:cNvPicPr>
            <a:picLocks noChangeAspect="1" noChangeArrowheads="1"/>
          </p:cNvPicPr>
          <p:nvPr/>
        </p:nvPicPr>
        <p:blipFill>
          <a:blip r:embed="rId4" cstate="print"/>
          <a:srcRect/>
          <a:stretch>
            <a:fillRect/>
          </a:stretch>
        </p:blipFill>
        <p:spPr bwMode="auto">
          <a:xfrm>
            <a:off x="971600" y="1556792"/>
            <a:ext cx="7416824" cy="5157192"/>
          </a:xfrm>
          <a:prstGeom prst="rect">
            <a:avLst/>
          </a:prstGeom>
          <a:noFill/>
        </p:spPr>
      </p:pic>
      <p:sp>
        <p:nvSpPr>
          <p:cNvPr id="5" name="Rectangle 4"/>
          <p:cNvSpPr/>
          <p:nvPr/>
        </p:nvSpPr>
        <p:spPr>
          <a:xfrm>
            <a:off x="179512" y="188640"/>
            <a:ext cx="8964488" cy="1815882"/>
          </a:xfrm>
          <a:prstGeom prst="rect">
            <a:avLst/>
          </a:prstGeom>
        </p:spPr>
        <p:txBody>
          <a:bodyPr wrap="square">
            <a:spAutoFit/>
          </a:bodyPr>
          <a:lstStyle/>
          <a:p>
            <a:r>
              <a:rPr lang="fr-FR" sz="1600" dirty="0" smtClean="0"/>
              <a:t>Jusqu’à il y a peu, pour disposer de cellules souches pluripotentes, il fallait détruire un embryon humain </a:t>
            </a:r>
            <a:r>
              <a:rPr lang="fr-FR" sz="1600" dirty="0" smtClean="0">
                <a:latin typeface="Calibri" pitchFamily="34" charset="0"/>
                <a:ea typeface="Calibri" pitchFamily="34" charset="0"/>
                <a:cs typeface="Times New Roman" pitchFamily="18" charset="0"/>
              </a:rPr>
              <a:t>ce qui soulevait de nombreux problèmes moraux.</a:t>
            </a:r>
          </a:p>
          <a:p>
            <a:r>
              <a:rPr lang="fr-FR" sz="1600" dirty="0" smtClean="0"/>
              <a:t>Les cellules iPS suscitent désormais un immense enthousiasme du fait de leur supériorité pratique et éthique par rapport aux cellules souches embryonnaires.</a:t>
            </a:r>
            <a:r>
              <a:rPr lang="fr-FR" sz="1600" dirty="0" smtClean="0">
                <a:latin typeface="Calibri" pitchFamily="34" charset="0"/>
                <a:ea typeface="Calibri" pitchFamily="34" charset="0"/>
                <a:cs typeface="Times New Roman" pitchFamily="18" charset="0"/>
              </a:rPr>
              <a:t>  </a:t>
            </a:r>
            <a:r>
              <a:rPr lang="fr-FR" sz="1600" dirty="0" smtClean="0"/>
              <a:t>De nombreux chercheurs choisissent d'investir ce champ de recherche très prometteur. </a:t>
            </a:r>
            <a:br>
              <a:rPr lang="fr-FR" sz="1600" dirty="0" smtClean="0"/>
            </a:br>
            <a:endParaRPr lang="fr-FR" sz="1600" dirty="0" smtClean="0"/>
          </a:p>
          <a:p>
            <a:pPr lvl="0"/>
            <a:endParaRPr lang="fr-FR"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179512" y="260648"/>
            <a:ext cx="896448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Cependant l'obtention de cellules souches embryonnaires humaines présente bien d'autres difficultés. </a:t>
            </a:r>
          </a:p>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D'abord, la méthode elle-même demande encore de nombreux perfectionnements, si l'on considère qu'actuellement, moins d'une cellule traitée sur mille répond au traitement et retourne au stade embryonnaire. </a:t>
            </a:r>
          </a:p>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Ensuite, d'autres expériences démontrent la difficulté de transposer directement ce type de traitement à l'homme, notamment en raison du risque de cancers.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79512" y="1844824"/>
            <a:ext cx="8640960" cy="4739759"/>
          </a:xfrm>
          <a:prstGeom prst="rect">
            <a:avLst/>
          </a:prstGeom>
        </p:spPr>
        <p:txBody>
          <a:bodyPr wrap="square">
            <a:spAutoFit/>
          </a:bodyPr>
          <a:lstStyle/>
          <a:p>
            <a:r>
              <a:rPr lang="fr-FR" sz="1600" dirty="0" smtClean="0"/>
              <a:t>En effet, l’un des quatre gènes « reprogrammateurs » est un oncogène notoire, un gène générateur de cancer. </a:t>
            </a:r>
          </a:p>
          <a:p>
            <a:r>
              <a:rPr lang="fr-FR" sz="1600" dirty="0" smtClean="0"/>
              <a:t>Par ailleurs, on ne peut pas contrôler l'endroit où les nouveaux gènes s'intègrent. Ils peuvent s'immiscer à l'intérieur d'oncogènes endormis dans le génome cellulaire et les réactiver.</a:t>
            </a:r>
          </a:p>
          <a:p>
            <a:r>
              <a:rPr lang="fr-FR" sz="1600" dirty="0" smtClean="0"/>
              <a:t>En octobre 2008, toutefois, deux équipes ont proposé une nouvelle méthode d'obtention de cellules iPS .La première évite que les nouveaux gènes s'introduisent dans l'ADN cellulaire. </a:t>
            </a:r>
          </a:p>
          <a:p>
            <a:r>
              <a:rPr lang="fr-FR" sz="1600" dirty="0" smtClean="0"/>
              <a:t>La seconde remplace deux des gènes par une substance chimique. </a:t>
            </a:r>
          </a:p>
          <a:p>
            <a:r>
              <a:rPr lang="fr-FR" sz="1600" dirty="0" smtClean="0"/>
              <a:t>À terme, l'obtention de cellules iPS ne se fera sans doute plus à l'aide de gènes, mais grâce à un cocktail de molécules. </a:t>
            </a:r>
          </a:p>
          <a:p>
            <a:endParaRPr lang="fr-FR" sz="1600" dirty="0" smtClean="0"/>
          </a:p>
          <a:p>
            <a:r>
              <a:rPr lang="fr-FR" sz="1600" dirty="0" smtClean="0"/>
              <a:t>Il faudra également être sûr que les cellules de peau sont les cellules les plus intéressantes à reprogrammer. On les utilise pour le moment pour obtenir des cellules iPS puis des neurones, des cellules cardiaques. Mais elles ont déjà vécu un certain nombre d'années et présentent des cassures d'ADN irréversibles, des mutations liées notamment à leur exposition naturelle aux ultraviolets. En les ramenant au stade de cellules iPS, on remonte le temps, certes, mais on ne remet pas à zéro les altérations génétiques qu'elles continueront à porter une fois différenciées. C'est un problème à régler si on veut les greffer. D'où l'intérêt des travaux d'une équipe américano-espagnole qui vient de reprogrammer des cellules issues de l'intérieur très protégé d'un bulbe de cheveux.         </a:t>
            </a:r>
            <a:r>
              <a:rPr lang="fr-FR" sz="1400" dirty="0" smtClean="0"/>
              <a:t>    </a:t>
            </a:r>
          </a:p>
          <a:p>
            <a:r>
              <a:rPr lang="fr-FR" sz="1400" dirty="0" smtClean="0"/>
              <a:t>                                                                                                                                                                        </a:t>
            </a:r>
            <a:r>
              <a:rPr lang="fr-FR" sz="1200" b="1" dirty="0" smtClean="0"/>
              <a:t>www.larecherche.fr</a:t>
            </a:r>
            <a:endParaRPr lang="fr-FR" sz="12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916832"/>
            <a:ext cx="7704856" cy="2031325"/>
          </a:xfrm>
          <a:prstGeom prst="rect">
            <a:avLst/>
          </a:prstGeom>
          <a:noFill/>
        </p:spPr>
        <p:txBody>
          <a:bodyPr wrap="square" rtlCol="0">
            <a:spAutoFit/>
          </a:bodyPr>
          <a:lstStyle/>
          <a:p>
            <a:pPr algn="just"/>
            <a:r>
              <a:rPr lang="fr-FR" dirty="0" smtClean="0"/>
              <a:t>On voit donc à quel point les spectaculaires développements des techniques d’AMP et leurs nombreux prolongements en-dehors du strict champ de la procréatique ont ouvert, ces dernières années, des perspectives thérapeutiques tout à fait révolutionnaires.</a:t>
            </a:r>
          </a:p>
          <a:p>
            <a:pPr algn="just"/>
            <a:endParaRPr lang="fr-FR" dirty="0" smtClean="0"/>
          </a:p>
          <a:p>
            <a:pPr algn="just"/>
            <a:r>
              <a:rPr lang="fr-FR" dirty="0" smtClean="0"/>
              <a:t>Pour autant, on aperçoit immédiatement l’ampleur et la gravité des problèmes éthiques que ces techniques peuvent soulever.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51520" y="147991"/>
            <a:ext cx="8712968" cy="2462213"/>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Arial" pitchFamily="34" charset="0"/>
                <a:cs typeface="Arial" pitchFamily="34" charset="0"/>
              </a:rPr>
              <a:t>Les données épidémiologiques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L’infertilité représente un réel problème de santé publique puisque environ 14% des couples consultent un médecin au moins une fois pour un problème d’infertilité.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cs typeface="Arial" pitchFamily="34" charset="0"/>
              </a:rPr>
              <a:t/>
            </a:r>
            <a:br>
              <a:rPr kumimoji="0" lang="fr-FR" sz="1600" b="0" i="0" u="none" strike="noStrike" cap="none" normalizeH="0" baseline="0" dirty="0" smtClean="0">
                <a:ln>
                  <a:noFill/>
                </a:ln>
                <a:solidFill>
                  <a:schemeClr val="tx1"/>
                </a:solidFill>
                <a:effectLst/>
                <a:cs typeface="Arial" pitchFamily="34" charset="0"/>
              </a:rPr>
            </a:br>
            <a:r>
              <a:rPr kumimoji="0" lang="fr-FR" sz="1600" b="0" i="0" u="none" strike="noStrike" cap="none" normalizeH="0" baseline="0" dirty="0" smtClean="0">
                <a:ln>
                  <a:noFill/>
                </a:ln>
                <a:solidFill>
                  <a:schemeClr val="tx1"/>
                </a:solidFill>
                <a:effectLst/>
                <a:cs typeface="Arial" pitchFamily="34" charset="0"/>
              </a:rPr>
              <a:t>Dans environ 33% des cas la cause est purement féminine, dans 21% des cas uniquement masculine, dans 39% des cas à la fois féminine et  masculine,</a:t>
            </a:r>
            <a:r>
              <a:rPr kumimoji="0" lang="fr-FR" sz="1600" b="0" i="0" u="none" strike="noStrike" cap="none" normalizeH="0" dirty="0" smtClean="0">
                <a:ln>
                  <a:noFill/>
                </a:ln>
                <a:solidFill>
                  <a:schemeClr val="tx1"/>
                </a:solidFill>
                <a:effectLst/>
                <a:cs typeface="Arial" pitchFamily="34" charset="0"/>
              </a:rPr>
              <a:t> </a:t>
            </a:r>
            <a:r>
              <a:rPr kumimoji="0" lang="fr-FR" sz="1600" b="0" i="0" u="none" strike="noStrike" cap="none" normalizeH="0" baseline="0" dirty="0" smtClean="0">
                <a:ln>
                  <a:noFill/>
                </a:ln>
                <a:solidFill>
                  <a:schemeClr val="tx1"/>
                </a:solidFill>
                <a:effectLst/>
                <a:cs typeface="Arial" pitchFamily="34" charset="0"/>
              </a:rPr>
              <a:t>dans 7% des cas aucune cause n’est trouvée (infertilités inexpliquées).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sng" strike="noStrike" cap="none" normalizeH="0" baseline="0" dirty="0" smtClean="0">
                <a:ln>
                  <a:noFill/>
                </a:ln>
                <a:solidFill>
                  <a:schemeClr val="tx1"/>
                </a:solidFill>
                <a:effectLst/>
                <a:latin typeface="Arial" pitchFamily="34" charset="0"/>
                <a:cs typeface="Arial" pitchFamily="34" charset="0"/>
              </a:rPr>
              <a:t>  </a:t>
            </a:r>
          </a:p>
        </p:txBody>
      </p:sp>
      <p:pic>
        <p:nvPicPr>
          <p:cNvPr id="3074" name="Picture 2" descr="http://www.chu-toulouse.fr/IMG/png/causes.png"/>
          <p:cNvPicPr>
            <a:picLocks noChangeAspect="1" noChangeArrowheads="1"/>
          </p:cNvPicPr>
          <p:nvPr/>
        </p:nvPicPr>
        <p:blipFill>
          <a:blip r:embed="rId3" cstate="print"/>
          <a:srcRect/>
          <a:stretch>
            <a:fillRect/>
          </a:stretch>
        </p:blipFill>
        <p:spPr bwMode="auto">
          <a:xfrm>
            <a:off x="1619672" y="2420888"/>
            <a:ext cx="5926833" cy="4004617"/>
          </a:xfrm>
          <a:prstGeom prst="rect">
            <a:avLst/>
          </a:prstGeom>
          <a:noFill/>
        </p:spPr>
      </p:pic>
      <p:sp>
        <p:nvSpPr>
          <p:cNvPr id="4" name="Rectangle 3"/>
          <p:cNvSpPr/>
          <p:nvPr/>
        </p:nvSpPr>
        <p:spPr>
          <a:xfrm>
            <a:off x="3563888" y="6453336"/>
            <a:ext cx="2396810" cy="246221"/>
          </a:xfrm>
          <a:prstGeom prst="rect">
            <a:avLst/>
          </a:prstGeom>
        </p:spPr>
        <p:txBody>
          <a:bodyPr wrap="none">
            <a:spAutoFit/>
          </a:bodyPr>
          <a:lstStyle/>
          <a:p>
            <a:r>
              <a:rPr lang="fr-FR" sz="1000" b="1" dirty="0" smtClean="0"/>
              <a:t>http://www.chu-toulouse.fr/-l-infertilite-</a:t>
            </a:r>
            <a:endParaRPr lang="fr-FR" sz="1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3398</TotalTime>
  <Words>6052</Words>
  <Application>Microsoft Office PowerPoint</Application>
  <PresentationFormat>Affichage à l'écran (4:3)</PresentationFormat>
  <Paragraphs>863</Paragraphs>
  <Slides>82</Slides>
  <Notes>82</Notes>
  <HiddenSlides>0</HiddenSlides>
  <MMClips>0</MMClips>
  <ScaleCrop>false</ScaleCrop>
  <HeadingPairs>
    <vt:vector size="4" baseType="variant">
      <vt:variant>
        <vt:lpstr>Thème</vt:lpstr>
      </vt:variant>
      <vt:variant>
        <vt:i4>1</vt:i4>
      </vt:variant>
      <vt:variant>
        <vt:lpstr>Titres des diapositives</vt:lpstr>
      </vt:variant>
      <vt:variant>
        <vt:i4>82</vt:i4>
      </vt:variant>
    </vt:vector>
  </HeadingPairs>
  <TitlesOfParts>
    <vt:vector size="83" baseType="lpstr">
      <vt:lpstr>Thème Office</vt:lpstr>
      <vt:lpstr>Diapositive 1</vt:lpstr>
      <vt:lpstr>1 – Les mécanismes naturels de la reproduction humaine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user</cp:lastModifiedBy>
  <cp:revision>373</cp:revision>
  <dcterms:created xsi:type="dcterms:W3CDTF">2010-12-28T08:13:32Z</dcterms:created>
  <dcterms:modified xsi:type="dcterms:W3CDTF">2012-10-30T06:36:58Z</dcterms:modified>
</cp:coreProperties>
</file>