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767" r:id="rId2"/>
    <p:sldId id="718" r:id="rId3"/>
    <p:sldId id="714" r:id="rId4"/>
    <p:sldId id="716" r:id="rId5"/>
    <p:sldId id="715" r:id="rId6"/>
    <p:sldId id="711" r:id="rId7"/>
    <p:sldId id="724" r:id="rId8"/>
    <p:sldId id="710" r:id="rId9"/>
    <p:sldId id="677" r:id="rId10"/>
    <p:sldId id="678" r:id="rId11"/>
    <p:sldId id="709" r:id="rId12"/>
    <p:sldId id="584" r:id="rId13"/>
    <p:sldId id="769" r:id="rId14"/>
    <p:sldId id="687" r:id="rId15"/>
    <p:sldId id="688" r:id="rId16"/>
    <p:sldId id="706" r:id="rId17"/>
    <p:sldId id="700" r:id="rId18"/>
    <p:sldId id="590" r:id="rId19"/>
    <p:sldId id="644" r:id="rId20"/>
    <p:sldId id="692" r:id="rId21"/>
    <p:sldId id="647" r:id="rId22"/>
    <p:sldId id="648" r:id="rId23"/>
    <p:sldId id="594" r:id="rId24"/>
    <p:sldId id="707" r:id="rId25"/>
    <p:sldId id="728" r:id="rId26"/>
    <p:sldId id="699" r:id="rId27"/>
    <p:sldId id="603" r:id="rId28"/>
    <p:sldId id="756" r:id="rId29"/>
    <p:sldId id="736" r:id="rId30"/>
    <p:sldId id="762" r:id="rId31"/>
    <p:sldId id="770" r:id="rId32"/>
    <p:sldId id="765" r:id="rId33"/>
    <p:sldId id="760" r:id="rId34"/>
    <p:sldId id="725" r:id="rId35"/>
    <p:sldId id="607" r:id="rId36"/>
    <p:sldId id="730" r:id="rId37"/>
    <p:sldId id="731" r:id="rId38"/>
    <p:sldId id="605" r:id="rId39"/>
    <p:sldId id="729" r:id="rId40"/>
    <p:sldId id="610" r:id="rId41"/>
    <p:sldId id="737" r:id="rId42"/>
    <p:sldId id="732" r:id="rId43"/>
    <p:sldId id="740" r:id="rId44"/>
    <p:sldId id="650" r:id="rId45"/>
    <p:sldId id="630" r:id="rId46"/>
    <p:sldId id="735" r:id="rId47"/>
    <p:sldId id="638" r:id="rId48"/>
    <p:sldId id="743" r:id="rId49"/>
  </p:sldIdLst>
  <p:sldSz cx="9144000" cy="6858000" type="screen4x3"/>
  <p:notesSz cx="6799263" cy="9929813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FF00"/>
    <a:srgbClr val="EAFE2E"/>
    <a:srgbClr val="FAF032"/>
    <a:srgbClr val="FAF0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8255" autoAdjust="0"/>
    <p:restoredTop sz="89157" autoAdjust="0"/>
  </p:normalViewPr>
  <p:slideViewPr>
    <p:cSldViewPr>
      <p:cViewPr varScale="1">
        <p:scale>
          <a:sx n="91" d="100"/>
          <a:sy n="91" d="100"/>
        </p:scale>
        <p:origin x="155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91349" tIns="45674" rIns="91349" bIns="45674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385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91349" tIns="45674" rIns="91349" bIns="4567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385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8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91349" tIns="45674" rIns="91349" bIns="45674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385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31338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91349" tIns="45674" rIns="91349" bIns="45674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DD1E18C-BAD9-4798-BA68-1B4C16F86A5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</a:extLst>
        </p:spPr>
        <p:txBody>
          <a:bodyPr vert="horz" wrap="square" lIns="91349" tIns="45674" rIns="91349" bIns="45674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863" y="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</a:extLst>
        </p:spPr>
        <p:txBody>
          <a:bodyPr vert="horz" wrap="square" lIns="91349" tIns="45674" rIns="91349" bIns="4567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6125"/>
            <a:ext cx="4960938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6463"/>
            <a:ext cx="4986337" cy="4467225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</a:extLst>
        </p:spPr>
        <p:txBody>
          <a:bodyPr vert="horz" wrap="square" lIns="91349" tIns="45674" rIns="91349" bIns="4567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noProof="0"/>
              <a:t>Cliquez pour modifier les styles du texte du masque</a:t>
            </a:r>
          </a:p>
          <a:p>
            <a:pPr lvl="1"/>
            <a:r>
              <a:rPr lang="fr-FR" altLang="fr-FR" noProof="0"/>
              <a:t>Deuxième niveau</a:t>
            </a:r>
          </a:p>
          <a:p>
            <a:pPr lvl="2"/>
            <a:r>
              <a:rPr lang="fr-FR" altLang="fr-FR" noProof="0"/>
              <a:t>Troisième niveau</a:t>
            </a:r>
          </a:p>
          <a:p>
            <a:pPr lvl="3"/>
            <a:r>
              <a:rPr lang="fr-FR" altLang="fr-FR" noProof="0"/>
              <a:t>Quatrième niveau</a:t>
            </a:r>
          </a:p>
          <a:p>
            <a:pPr lvl="4"/>
            <a:r>
              <a:rPr lang="fr-FR" altLang="fr-FR" noProof="0"/>
              <a:t>Cinquième niveau</a:t>
            </a:r>
          </a:p>
        </p:txBody>
      </p:sp>
      <p:sp>
        <p:nvSpPr>
          <p:cNvPr id="532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2925"/>
            <a:ext cx="2946400" cy="496888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</a:extLst>
        </p:spPr>
        <p:txBody>
          <a:bodyPr vert="horz" wrap="square" lIns="91349" tIns="45674" rIns="91349" bIns="45674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32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863" y="9432925"/>
            <a:ext cx="2946400" cy="496888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</a:extLst>
        </p:spPr>
        <p:txBody>
          <a:bodyPr vert="horz" wrap="square" lIns="91349" tIns="45674" rIns="91349" bIns="45674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46869F4-4BC2-4D6B-B19C-A0BFAA776DD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altLang="fr-FR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Il existe des différences anatomiques, explicables à la fois par des phénomènes évolutifs et adaptatifs.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Nord Espagne (Asturies), 12 à 13 (?) néandertaliens tués</a:t>
            </a:r>
            <a:r>
              <a:rPr lang="fr-FR" baseline="0" dirty="0" smtClean="0"/>
              <a:t> et cannibalisés, vers -49,000.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6869F4-4BC2-4D6B-B19C-A0BFAA776DD7}" type="slidenum">
              <a:rPr lang="fr-FR" altLang="fr-FR" smtClean="0"/>
              <a:pPr>
                <a:defRPr/>
              </a:pPr>
              <a:t>28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864635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Système patrilocal, faible taux de reproduction (en </a:t>
            </a:r>
            <a:r>
              <a:rPr lang="fr-FR" dirty="0" err="1" smtClean="0"/>
              <a:t>moy</a:t>
            </a:r>
            <a:r>
              <a:rPr lang="fr-FR" dirty="0" smtClean="0"/>
              <a:t> 2 enfants par femme)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6869F4-4BC2-4D6B-B19C-A0BFAA776DD7}" type="slidenum">
              <a:rPr lang="fr-FR" altLang="fr-FR" smtClean="0"/>
              <a:pPr>
                <a:defRPr/>
              </a:pPr>
              <a:t>29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25334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1E7A791-A91D-46E9-B8BB-8B10896D157B}" type="slidenum">
              <a:rPr lang="fr-FR" altLang="fr-FR" sz="1200" smtClean="0"/>
              <a:pPr/>
              <a:t>34</a:t>
            </a:fld>
            <a:endParaRPr lang="fr-FR" altLang="fr-FR" sz="1200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65700" cy="3725863"/>
          </a:xfrm>
          <a:solidFill>
            <a:srgbClr val="FFFFFF"/>
          </a:solidFill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fr-FR" altLang="fr-FR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1363" indent="-28416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1413" indent="-2270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7025" indent="-2270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4225" indent="-2270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1425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8625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5825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3025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7D968EB-6247-4A1A-AD10-5862987571CB}" type="slidenum">
              <a:rPr lang="fr-FR" altLang="fr-FR" sz="1200" smtClean="0"/>
              <a:pPr/>
              <a:t>35</a:t>
            </a:fld>
            <a:endParaRPr lang="fr-FR" altLang="fr-FR" sz="1200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62525" cy="3721100"/>
          </a:xfrm>
          <a:solidFill>
            <a:srgbClr val="FFFFFF"/>
          </a:solidFill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fr-FR" altLang="fr-FR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Tabun vers 143,000 BP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1363" indent="-28416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1413" indent="-2270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7025" indent="-2270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4225" indent="-2270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1425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8625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5825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3025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B5DE037-2569-4AEC-97EE-ABEFD6713E6C}" type="slidenum">
              <a:rPr lang="fr-FR" altLang="fr-FR" sz="1200" smtClean="0"/>
              <a:pPr/>
              <a:t>38</a:t>
            </a:fld>
            <a:endParaRPr lang="fr-FR" altLang="fr-FR" sz="1200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62525" cy="3721100"/>
          </a:xfrm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fr-FR" altLang="fr-FR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400 fragments de stalagmites, 336m de l’entrée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6869F4-4BC2-4D6B-B19C-A0BFAA776DD7}" type="slidenum">
              <a:rPr lang="fr-FR" altLang="fr-FR" smtClean="0"/>
              <a:pPr>
                <a:defRPr/>
              </a:pPr>
              <a:t>40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526064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altLang="fr-FR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Mais pas de traces de massacre ; il y en a (El Sidron) mais c’est avant Sapiens)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altLang="fr-FR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Pas de preuve ; de plus, pourquoi une coexistence sur plusieurs milliers d’années ? De plus vision à sens unique Neandertal a pu aussi contaminer sapiens (ethnocentrisme suite aux conquêtes des Amériques)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Espace réservé des not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altLang="fr-FR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Fortes variations après le coup de froid du stade 4 ; éclatement culturel ; faible diversité génétique : petits groupes dispersés et diminution démographique en conséquence</a:t>
            </a:r>
          </a:p>
        </p:txBody>
      </p:sp>
      <p:sp>
        <p:nvSpPr>
          <p:cNvPr id="8806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1363" indent="-28416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1413" indent="-2270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7025" indent="-2270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4225" indent="-2270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1425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8625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5825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3025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F4FC709-82F5-4773-A633-205B0E10EE14}" type="slidenum">
              <a:rPr lang="fr-FR" altLang="fr-FR" sz="1200" smtClean="0"/>
              <a:pPr/>
              <a:t>47</a:t>
            </a:fld>
            <a:endParaRPr lang="fr-FR" altLang="fr-FR" sz="120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La</a:t>
            </a:r>
            <a:r>
              <a:rPr lang="fr-FR" baseline="0" dirty="0" smtClean="0"/>
              <a:t> domestication du chien ?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6869F4-4BC2-4D6B-B19C-A0BFAA776DD7}" type="slidenum">
              <a:rPr lang="fr-FR" altLang="fr-FR" smtClean="0"/>
              <a:pPr>
                <a:defRPr/>
              </a:pPr>
              <a:t>48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90182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altLang="fr-FR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La règle de Allen : tendance au raccourcissement des appendices et des membres chez les espèces vivant en climat froid, pour éviter la déperdition de chaleur</a:t>
            </a:r>
          </a:p>
          <a:p>
            <a:r>
              <a:rPr lang="fr-FR" altLang="fr-FR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Obligation d’avoir une forte alimentation pour avoir assez d’énergie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Sima = </a:t>
            </a:r>
            <a:r>
              <a:rPr lang="fr-FR" dirty="0" err="1" smtClean="0"/>
              <a:t>heidelbergensis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6869F4-4BC2-4D6B-B19C-A0BFAA776DD7}" type="slidenum">
              <a:rPr lang="fr-FR" altLang="fr-FR" smtClean="0"/>
              <a:pPr>
                <a:defRPr/>
              </a:pPr>
              <a:t>11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60874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1363" indent="-28416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1413" indent="-2270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7025" indent="-2270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4225" indent="-2270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1425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8625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5825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3025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386182E-F670-4C2B-A7F0-67CF08D43DB6}" type="slidenum">
              <a:rPr lang="fr-FR" altLang="fr-FR" sz="1200" smtClean="0"/>
              <a:pPr/>
              <a:t>12</a:t>
            </a:fld>
            <a:endParaRPr lang="fr-FR" altLang="fr-FR" sz="1200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62525" cy="3721100"/>
          </a:xfrm>
          <a:solidFill>
            <a:srgbClr val="FFFFFF"/>
          </a:solidFill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fr-FR" altLang="fr-FR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Espace réservé des not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813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C702A1E-9D4B-44EF-9BBA-B4F7C161655A}" type="slidenum">
              <a:rPr lang="fr-FR" altLang="fr-FR" sz="1200" smtClean="0"/>
              <a:pPr/>
              <a:t>16</a:t>
            </a:fld>
            <a:endParaRPr lang="fr-FR" altLang="fr-FR" sz="120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1363" indent="-28416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1413" indent="-2270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7025" indent="-2270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4225" indent="-2270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1425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8625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5825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3025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6238D2E-F00C-4DB5-A753-269312D3EC40}" type="slidenum">
              <a:rPr lang="fr-FR" altLang="fr-FR" sz="1200" smtClean="0"/>
              <a:pPr/>
              <a:t>18</a:t>
            </a:fld>
            <a:endParaRPr lang="fr-FR" altLang="fr-FR" sz="1200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62525" cy="3721100"/>
          </a:xfrm>
          <a:solidFill>
            <a:srgbClr val="FFFFFF"/>
          </a:solidFill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fr-FR" altLang="fr-FR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1363" indent="-28416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1413" indent="-2270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7025" indent="-2270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4225" indent="-2270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1425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8625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5825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3025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57E7E4D-B97C-4B40-ABD8-9FC1E9070CF8}" type="slidenum">
              <a:rPr lang="fr-FR" altLang="fr-FR" sz="1200" smtClean="0"/>
              <a:pPr/>
              <a:t>23</a:t>
            </a:fld>
            <a:endParaRPr lang="fr-FR" altLang="fr-FR" sz="1200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fr-FR" altLang="fr-FR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Espace réservé des not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altLang="fr-FR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Le trio cheval renne bison</a:t>
            </a:r>
          </a:p>
        </p:txBody>
      </p:sp>
      <p:sp>
        <p:nvSpPr>
          <p:cNvPr id="6042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DD8D1F9-C990-490B-AC37-A05CCABA3E6D}" type="slidenum">
              <a:rPr lang="fr-FR" altLang="fr-FR" sz="1200" smtClean="0"/>
              <a:pPr/>
              <a:t>24</a:t>
            </a:fld>
            <a:endParaRPr lang="fr-FR" altLang="fr-FR" sz="120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49C8D-6509-4BC1-9BC4-6712FEE0B56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1639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E024F1-B22B-4F92-B967-3E70618FEEC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8959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C1B9E5-0A92-41C5-9320-8152FF95D62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56058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872454-0DF0-4935-9B2A-2B698A464CD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93731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D376FD-B3C0-4531-85F1-4073E421FF8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09215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A5E7E6-C547-454C-9AB4-8E879738AEE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99625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DEDEC3-BA80-4A8A-90A4-1D0369CCAF3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65094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CC75F-9156-4F9A-9911-A80CE2F06DD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10819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3D7D92-2576-48DC-81E9-19FC5704F97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48922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28D63-4930-435A-A7A0-110FB6BE53F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66769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528AD-6542-4147-8ABE-3125E751345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19463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et modifiez le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E0308BC-C08E-438A-8726-F0F81DDE3F4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 smtClean="0">
                <a:latin typeface="Calibri Light" panose="020F0302020204030204" pitchFamily="34" charset="0"/>
              </a:rPr>
              <a:t>Plan</a:t>
            </a:r>
            <a:endParaRPr lang="fr-FR" dirty="0">
              <a:latin typeface="Calibri Light" panose="020F030202020403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800" dirty="0">
                <a:latin typeface="Calibri Light" panose="020F0302020204030204" pitchFamily="34" charset="0"/>
              </a:rPr>
              <a:t>La Préhistoire : notions préliminaires</a:t>
            </a:r>
          </a:p>
          <a:p>
            <a:r>
              <a:rPr lang="fr-FR" sz="2800" dirty="0">
                <a:latin typeface="Calibri Light" panose="020F0302020204030204" pitchFamily="34" charset="0"/>
              </a:rPr>
              <a:t>Histoire de la Préhistoire</a:t>
            </a:r>
          </a:p>
          <a:p>
            <a:r>
              <a:rPr lang="fr-FR" sz="2800" dirty="0">
                <a:latin typeface="Calibri Light" panose="020F0302020204030204" pitchFamily="34" charset="0"/>
              </a:rPr>
              <a:t>Les très lointains ancêtres … et les autres</a:t>
            </a:r>
          </a:p>
          <a:p>
            <a:r>
              <a:rPr lang="fr-FR" sz="2800" dirty="0">
                <a:latin typeface="Calibri Light" panose="020F0302020204030204" pitchFamily="34" charset="0"/>
              </a:rPr>
              <a:t>La conquête des moyennes et hautes latitudes</a:t>
            </a:r>
          </a:p>
          <a:p>
            <a:r>
              <a:rPr lang="fr-FR" sz="2800" dirty="0">
                <a:latin typeface="Calibri Light" panose="020F0302020204030204" pitchFamily="34" charset="0"/>
              </a:rPr>
              <a:t>800.000 ans en Eurasie</a:t>
            </a:r>
          </a:p>
          <a:p>
            <a:r>
              <a:rPr lang="fr-FR" sz="2800" b="1" dirty="0">
                <a:solidFill>
                  <a:srgbClr val="FF0000"/>
                </a:solidFill>
                <a:latin typeface="Calibri Light" panose="020F0302020204030204" pitchFamily="34" charset="0"/>
              </a:rPr>
              <a:t>Neandertal : mythes et </a:t>
            </a:r>
            <a:r>
              <a:rPr lang="fr-FR" sz="2800" b="1" u="sng" dirty="0">
                <a:solidFill>
                  <a:srgbClr val="FF0000"/>
                </a:solidFill>
                <a:latin typeface="Calibri Light" panose="020F0302020204030204" pitchFamily="34" charset="0"/>
              </a:rPr>
              <a:t>réalités</a:t>
            </a:r>
          </a:p>
          <a:p>
            <a:r>
              <a:rPr lang="fr-FR" sz="2800" dirty="0" err="1">
                <a:latin typeface="Calibri Light" panose="020F0302020204030204" pitchFamily="34" charset="0"/>
              </a:rPr>
              <a:t>Denisova</a:t>
            </a:r>
            <a:r>
              <a:rPr lang="fr-FR" sz="2800" dirty="0">
                <a:latin typeface="Calibri Light" panose="020F0302020204030204" pitchFamily="34" charset="0"/>
              </a:rPr>
              <a:t>, cet inconnu</a:t>
            </a:r>
          </a:p>
          <a:p>
            <a:r>
              <a:rPr lang="fr-FR" sz="2800" dirty="0">
                <a:latin typeface="Calibri Light" panose="020F0302020204030204" pitchFamily="34" charset="0"/>
              </a:rPr>
              <a:t>Sapiens, le dernier survivant</a:t>
            </a:r>
          </a:p>
          <a:p>
            <a:pPr marL="0" indent="0">
              <a:buNone/>
            </a:pPr>
            <a:endParaRPr lang="fr-FR" sz="28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2941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2" descr="Proportions corporel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468313"/>
            <a:ext cx="6840538" cy="638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 Box 13"/>
          <p:cNvSpPr txBox="1">
            <a:spLocks noChangeArrowheads="1"/>
          </p:cNvSpPr>
          <p:nvPr/>
        </p:nvSpPr>
        <p:spPr bwMode="auto">
          <a:xfrm>
            <a:off x="0" y="6608763"/>
            <a:ext cx="12525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000"/>
              <a:t>T.W. Holliday 1997</a:t>
            </a:r>
          </a:p>
        </p:txBody>
      </p:sp>
      <p:sp>
        <p:nvSpPr>
          <p:cNvPr id="39940" name="Text Box 5"/>
          <p:cNvSpPr txBox="1">
            <a:spLocks noChangeArrowheads="1"/>
          </p:cNvSpPr>
          <p:nvPr/>
        </p:nvSpPr>
        <p:spPr bwMode="auto">
          <a:xfrm>
            <a:off x="5651500" y="260350"/>
            <a:ext cx="1887538" cy="314325"/>
          </a:xfrm>
          <a:prstGeom prst="rect">
            <a:avLst/>
          </a:prstGeom>
          <a:noFill/>
          <a:ln w="9525">
            <a:solidFill>
              <a:srgbClr val="CD09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>
                <a:solidFill>
                  <a:schemeClr val="tx2"/>
                </a:solidFill>
              </a:rPr>
              <a:t>5000 à 6000 kcal/jour</a:t>
            </a:r>
          </a:p>
        </p:txBody>
      </p:sp>
      <p:sp>
        <p:nvSpPr>
          <p:cNvPr id="39941" name="Text Box 6"/>
          <p:cNvSpPr txBox="1">
            <a:spLocks noChangeArrowheads="1"/>
          </p:cNvSpPr>
          <p:nvPr/>
        </p:nvSpPr>
        <p:spPr bwMode="auto">
          <a:xfrm>
            <a:off x="6084168" y="4869160"/>
            <a:ext cx="1673343" cy="307777"/>
          </a:xfrm>
          <a:prstGeom prst="rect">
            <a:avLst/>
          </a:prstGeom>
          <a:noFill/>
          <a:ln w="9525">
            <a:solidFill>
              <a:srgbClr val="CD09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 dirty="0" smtClean="0">
                <a:solidFill>
                  <a:schemeClr val="tx2"/>
                </a:solidFill>
              </a:rPr>
              <a:t>env. 4500 </a:t>
            </a:r>
            <a:r>
              <a:rPr lang="fr-FR" altLang="fr-FR" sz="1400" dirty="0">
                <a:solidFill>
                  <a:schemeClr val="tx2"/>
                </a:solidFill>
              </a:rPr>
              <a:t>kcal/jour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re 8"/>
          <p:cNvSpPr>
            <a:spLocks noGrp="1"/>
          </p:cNvSpPr>
          <p:nvPr>
            <p:ph type="title"/>
          </p:nvPr>
        </p:nvSpPr>
        <p:spPr>
          <a:xfrm>
            <a:off x="1181100" y="131763"/>
            <a:ext cx="7772400" cy="1143000"/>
          </a:xfrm>
        </p:spPr>
        <p:txBody>
          <a:bodyPr/>
          <a:lstStyle/>
          <a:p>
            <a:pPr algn="r"/>
            <a:r>
              <a:rPr lang="fr-FR" altLang="fr-FR" sz="2800" smtClean="0"/>
              <a:t>Encéphalisation</a:t>
            </a:r>
          </a:p>
        </p:txBody>
      </p:sp>
      <p:sp>
        <p:nvSpPr>
          <p:cNvPr id="41989" name="ZoneTexte 10"/>
          <p:cNvSpPr txBox="1">
            <a:spLocks noChangeArrowheads="1"/>
          </p:cNvSpPr>
          <p:nvPr/>
        </p:nvSpPr>
        <p:spPr bwMode="auto">
          <a:xfrm>
            <a:off x="7383232" y="6453336"/>
            <a:ext cx="15494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900" dirty="0"/>
              <a:t>D’après </a:t>
            </a:r>
            <a:r>
              <a:rPr lang="fr-FR" altLang="fr-FR" sz="900" dirty="0" err="1"/>
              <a:t>Bonmati</a:t>
            </a:r>
            <a:r>
              <a:rPr lang="fr-FR" altLang="fr-FR" sz="900" dirty="0"/>
              <a:t> </a:t>
            </a:r>
            <a:r>
              <a:rPr lang="fr-FR" altLang="fr-FR" sz="900" dirty="0" err="1"/>
              <a:t>e.a</a:t>
            </a:r>
            <a:r>
              <a:rPr lang="fr-FR" altLang="fr-FR" sz="900" dirty="0"/>
              <a:t>. 2010</a:t>
            </a:r>
          </a:p>
        </p:txBody>
      </p:sp>
      <p:pic>
        <p:nvPicPr>
          <p:cNvPr id="41990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16832"/>
            <a:ext cx="8139509" cy="4257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/>
          <p:cNvSpPr>
            <a:spLocks noChangeArrowheads="1"/>
          </p:cNvSpPr>
          <p:nvPr/>
        </p:nvSpPr>
        <p:spPr bwMode="auto">
          <a:xfrm>
            <a:off x="3429000" y="2362200"/>
            <a:ext cx="184150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fr-FR" altLang="fr-FR" sz="4400">
              <a:solidFill>
                <a:schemeClr val="tx2"/>
              </a:solidFill>
              <a:latin typeface="Times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fr-FR" altLang="fr-FR" sz="4400">
              <a:solidFill>
                <a:schemeClr val="tx2"/>
              </a:solidFill>
              <a:latin typeface="Times" panose="02020603050405020304" pitchFamily="18" charset="0"/>
            </a:endParaRPr>
          </a:p>
        </p:txBody>
      </p:sp>
      <p:sp>
        <p:nvSpPr>
          <p:cNvPr id="43011" name="Text Box 5"/>
          <p:cNvSpPr txBox="1">
            <a:spLocks noChangeArrowheads="1"/>
          </p:cNvSpPr>
          <p:nvPr/>
        </p:nvSpPr>
        <p:spPr bwMode="auto">
          <a:xfrm>
            <a:off x="441325" y="65246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400"/>
          </a:p>
        </p:txBody>
      </p:sp>
      <p:pic>
        <p:nvPicPr>
          <p:cNvPr id="43012" name="Image 1" descr="034_02_chronologie 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95275"/>
            <a:ext cx="5400675" cy="649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Rectangle 2"/>
          <p:cNvSpPr>
            <a:spLocks noChangeArrowheads="1"/>
          </p:cNvSpPr>
          <p:nvPr/>
        </p:nvSpPr>
        <p:spPr bwMode="auto">
          <a:xfrm>
            <a:off x="6011863" y="274638"/>
            <a:ext cx="2819400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b="1" dirty="0">
                <a:solidFill>
                  <a:srgbClr val="FF0000"/>
                </a:solidFill>
              </a:rPr>
              <a:t>LE TEMPS :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fr-FR" altLang="fr-FR" sz="2400" b="1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2400" b="1" dirty="0">
              <a:solidFill>
                <a:srgbClr val="FF0000"/>
              </a:solidFill>
            </a:endParaRPr>
          </a:p>
          <a:p>
            <a:pPr marL="342900" indent="-342900">
              <a:spcBef>
                <a:spcPct val="0"/>
              </a:spcBef>
              <a:buFontTx/>
              <a:buChar char="-"/>
            </a:pPr>
            <a:r>
              <a:rPr lang="fr-FR" altLang="fr-FR" sz="2000" b="1" dirty="0">
                <a:solidFill>
                  <a:srgbClr val="FF0000"/>
                </a:solidFill>
              </a:rPr>
              <a:t>D</a:t>
            </a:r>
            <a:r>
              <a:rPr lang="fr-FR" altLang="fr-FR" sz="2000" b="1" dirty="0" smtClean="0">
                <a:solidFill>
                  <a:srgbClr val="FF0000"/>
                </a:solidFill>
              </a:rPr>
              <a:t>e </a:t>
            </a:r>
            <a:r>
              <a:rPr lang="fr-FR" altLang="fr-FR" sz="2000" b="1" dirty="0">
                <a:solidFill>
                  <a:srgbClr val="FF0000"/>
                </a:solidFill>
              </a:rPr>
              <a:t>-350.000 ans à -35.000 ans, soit 16.000 </a:t>
            </a:r>
            <a:r>
              <a:rPr lang="fr-FR" altLang="fr-FR" sz="2000" b="1" dirty="0" smtClean="0">
                <a:solidFill>
                  <a:srgbClr val="FF0000"/>
                </a:solidFill>
              </a:rPr>
              <a:t>générations</a:t>
            </a:r>
          </a:p>
          <a:p>
            <a:pPr marL="342900" indent="-342900">
              <a:spcBef>
                <a:spcPct val="0"/>
              </a:spcBef>
              <a:buFontTx/>
              <a:buChar char="-"/>
            </a:pPr>
            <a:endParaRPr lang="fr-FR" altLang="fr-FR" sz="2000" b="1" dirty="0">
              <a:solidFill>
                <a:srgbClr val="FF0000"/>
              </a:solidFill>
            </a:endParaRPr>
          </a:p>
          <a:p>
            <a:pPr marL="342900" indent="-342900">
              <a:spcBef>
                <a:spcPct val="0"/>
              </a:spcBef>
              <a:buFontTx/>
              <a:buChar char="-"/>
            </a:pPr>
            <a:r>
              <a:rPr lang="fr-FR" altLang="fr-FR" sz="2000" b="1" dirty="0" smtClean="0">
                <a:solidFill>
                  <a:srgbClr val="FF0000"/>
                </a:solidFill>
              </a:rPr>
              <a:t>Caractérisé par de fortes alternances glaciaires (80%) vs interglaciaires (20%)</a:t>
            </a:r>
            <a:endParaRPr lang="fr-FR" altLang="fr-FR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2563"/>
            <a:ext cx="8568951" cy="680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84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468313" y="274638"/>
            <a:ext cx="836295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FF0000"/>
                </a:solidFill>
              </a:rPr>
              <a:t>L’ESPACE :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000" b="1">
                <a:solidFill>
                  <a:srgbClr val="FF0000"/>
                </a:solidFill>
              </a:rPr>
              <a:t>Du Pays de Galles à l’Altaï, env. 10 millions de km</a:t>
            </a:r>
            <a:r>
              <a:rPr lang="fr-FR" altLang="fr-FR" sz="2000" b="1" baseline="30000">
                <a:solidFill>
                  <a:srgbClr val="FF0000"/>
                </a:solidFill>
              </a:rPr>
              <a:t>2</a:t>
            </a:r>
            <a:endParaRPr lang="fr-FR" altLang="fr-FR" sz="2000" b="1" baseline="30000"/>
          </a:p>
        </p:txBody>
      </p:sp>
      <p:pic>
        <p:nvPicPr>
          <p:cNvPr id="45059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3200"/>
            <a:ext cx="9144000" cy="541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025"/>
            <a:ext cx="9144000" cy="645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0"/>
            <a:ext cx="9777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 Box 6"/>
          <p:cNvSpPr txBox="1">
            <a:spLocks noChangeArrowheads="1"/>
          </p:cNvSpPr>
          <p:nvPr/>
        </p:nvSpPr>
        <p:spPr bwMode="auto">
          <a:xfrm>
            <a:off x="0" y="115888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000" b="1">
                <a:solidFill>
                  <a:srgbClr val="FF0000"/>
                </a:solidFill>
              </a:rPr>
              <a:t>Chasseur-cueilleur nomade</a:t>
            </a:r>
            <a:endParaRPr lang="fr-FR" altLang="fr-FR" sz="20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0" y="0"/>
            <a:ext cx="9728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8" y="58738"/>
            <a:ext cx="8450262" cy="677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 Box 6"/>
          <p:cNvSpPr txBox="1">
            <a:spLocks noChangeArrowheads="1"/>
          </p:cNvSpPr>
          <p:nvPr/>
        </p:nvSpPr>
        <p:spPr bwMode="auto">
          <a:xfrm>
            <a:off x="0" y="115888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000" b="1">
                <a:solidFill>
                  <a:srgbClr val="FF0000"/>
                </a:solidFill>
              </a:rPr>
              <a:t>Technologie de la pierre et du bois</a:t>
            </a:r>
            <a:endParaRPr lang="fr-FR" altLang="fr-FR" sz="20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lan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225" y="808038"/>
            <a:ext cx="2389188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4" descr="pointe hast 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8038"/>
            <a:ext cx="2555875" cy="388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" t="1852" r="45288" b="1329"/>
          <a:stretch>
            <a:fillRect/>
          </a:stretch>
        </p:blipFill>
        <p:spPr bwMode="auto">
          <a:xfrm>
            <a:off x="2525713" y="808038"/>
            <a:ext cx="2443162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Imag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700" y="808038"/>
            <a:ext cx="1787525" cy="491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0" name="ZoneTexte 1"/>
          <p:cNvSpPr txBox="1">
            <a:spLocks noChangeArrowheads="1"/>
          </p:cNvSpPr>
          <p:nvPr/>
        </p:nvSpPr>
        <p:spPr bwMode="auto">
          <a:xfrm>
            <a:off x="357188" y="4991100"/>
            <a:ext cx="18415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200"/>
              <a:t>Bettencourt-Saint-Ouen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200"/>
              <a:t>(Somme)</a:t>
            </a:r>
          </a:p>
        </p:txBody>
      </p:sp>
      <p:sp>
        <p:nvSpPr>
          <p:cNvPr id="52231" name="ZoneTexte 7"/>
          <p:cNvSpPr txBox="1">
            <a:spLocks noChangeArrowheads="1"/>
          </p:cNvSpPr>
          <p:nvPr/>
        </p:nvSpPr>
        <p:spPr bwMode="auto">
          <a:xfrm>
            <a:off x="3119438" y="4991100"/>
            <a:ext cx="10969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200"/>
              <a:t>Umm-el-Tlell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200"/>
              <a:t>(Syrie)</a:t>
            </a:r>
          </a:p>
        </p:txBody>
      </p:sp>
      <p:sp>
        <p:nvSpPr>
          <p:cNvPr id="52232" name="ZoneTexte 8"/>
          <p:cNvSpPr txBox="1">
            <a:spLocks noChangeArrowheads="1"/>
          </p:cNvSpPr>
          <p:nvPr/>
        </p:nvSpPr>
        <p:spPr bwMode="auto">
          <a:xfrm>
            <a:off x="6659563" y="5888038"/>
            <a:ext cx="229076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200"/>
              <a:t>Expériences d’emmanchement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313" y="-31750"/>
            <a:ext cx="10153651" cy="697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Espace réservé du contenu 3" descr="img4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0" b="9770"/>
          <a:stretch>
            <a:fillRect/>
          </a:stretch>
        </p:blipFill>
        <p:spPr bwMode="auto">
          <a:xfrm>
            <a:off x="0" y="765175"/>
            <a:ext cx="9180513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5805488"/>
            <a:ext cx="8997950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3" y="765175"/>
            <a:ext cx="7637462" cy="508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ZoneTexte 3"/>
          <p:cNvSpPr txBox="1">
            <a:spLocks noChangeArrowheads="1"/>
          </p:cNvSpPr>
          <p:nvPr/>
        </p:nvSpPr>
        <p:spPr bwMode="auto">
          <a:xfrm>
            <a:off x="2124075" y="6092825"/>
            <a:ext cx="48053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/>
              <a:t>Bâtons à fouir (Barrika, Espagne)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0" y="6477000"/>
            <a:ext cx="18415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200" b="1">
              <a:solidFill>
                <a:schemeClr val="accent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2400"/>
          </a:p>
        </p:txBody>
      </p:sp>
      <p:pic>
        <p:nvPicPr>
          <p:cNvPr id="57347" name="Picture 3" descr="Retour de chas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625475"/>
            <a:ext cx="9382125" cy="623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Text Box 6"/>
          <p:cNvSpPr txBox="1">
            <a:spLocks noChangeArrowheads="1"/>
          </p:cNvSpPr>
          <p:nvPr/>
        </p:nvSpPr>
        <p:spPr bwMode="auto">
          <a:xfrm>
            <a:off x="0" y="115888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000" b="1">
                <a:solidFill>
                  <a:srgbClr val="FF0000"/>
                </a:solidFill>
              </a:rPr>
              <a:t>Grand chasseur</a:t>
            </a:r>
            <a:endParaRPr lang="fr-FR" altLang="fr-FR" sz="20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20650"/>
            <a:ext cx="9109075" cy="659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066800"/>
            <a:ext cx="7777162" cy="575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6088" y="260350"/>
            <a:ext cx="2876550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0700" y="3068638"/>
            <a:ext cx="2947987" cy="152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5" name="Titre 1"/>
          <p:cNvSpPr>
            <a:spLocks noGrp="1"/>
          </p:cNvSpPr>
          <p:nvPr>
            <p:ph type="title"/>
          </p:nvPr>
        </p:nvSpPr>
        <p:spPr>
          <a:xfrm>
            <a:off x="685800" y="-171450"/>
            <a:ext cx="7772400" cy="1143000"/>
          </a:xfrm>
        </p:spPr>
        <p:txBody>
          <a:bodyPr/>
          <a:lstStyle/>
          <a:p>
            <a:r>
              <a:rPr lang="fr-FR" altLang="fr-FR" sz="3600" smtClean="0"/>
              <a:t>Neandertal : un amateur de viande 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171450"/>
            <a:ext cx="8715375" cy="657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Rectangle 2"/>
          <p:cNvSpPr>
            <a:spLocks noChangeArrowheads="1"/>
          </p:cNvSpPr>
          <p:nvPr/>
        </p:nvSpPr>
        <p:spPr bwMode="auto">
          <a:xfrm>
            <a:off x="2771775" y="260350"/>
            <a:ext cx="4824413" cy="4318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solidFill>
                <a:srgbClr val="000000"/>
              </a:solidFill>
            </a:endParaRPr>
          </a:p>
        </p:txBody>
      </p:sp>
      <p:sp>
        <p:nvSpPr>
          <p:cNvPr id="62468" name="ZoneTexte 3"/>
          <p:cNvSpPr txBox="1">
            <a:spLocks noChangeArrowheads="1"/>
          </p:cNvSpPr>
          <p:nvPr/>
        </p:nvSpPr>
        <p:spPr bwMode="auto">
          <a:xfrm>
            <a:off x="3003550" y="292100"/>
            <a:ext cx="43053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/>
              <a:t>Comité néanderthalien de diététique</a:t>
            </a:r>
          </a:p>
        </p:txBody>
      </p:sp>
      <p:grpSp>
        <p:nvGrpSpPr>
          <p:cNvPr id="62469" name="Groupe 10"/>
          <p:cNvGrpSpPr>
            <a:grpSpLocks/>
          </p:cNvGrpSpPr>
          <p:nvPr/>
        </p:nvGrpSpPr>
        <p:grpSpPr bwMode="auto">
          <a:xfrm>
            <a:off x="3708400" y="836613"/>
            <a:ext cx="1295400" cy="863600"/>
            <a:chOff x="9036496" y="1540242"/>
            <a:chExt cx="1296143" cy="864096"/>
          </a:xfrm>
        </p:grpSpPr>
        <p:sp>
          <p:nvSpPr>
            <p:cNvPr id="62475" name="Ellipse 4"/>
            <p:cNvSpPr>
              <a:spLocks noChangeArrowheads="1"/>
            </p:cNvSpPr>
            <p:nvPr/>
          </p:nvSpPr>
          <p:spPr bwMode="auto">
            <a:xfrm>
              <a:off x="9036496" y="1540242"/>
              <a:ext cx="1224136" cy="864096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2400">
                <a:solidFill>
                  <a:srgbClr val="000000"/>
                </a:solidFill>
              </a:endParaRPr>
            </a:p>
          </p:txBody>
        </p:sp>
        <p:sp>
          <p:nvSpPr>
            <p:cNvPr id="62476" name="ZoneTexte 5"/>
            <p:cNvSpPr txBox="1">
              <a:spLocks noChangeArrowheads="1"/>
            </p:cNvSpPr>
            <p:nvPr/>
          </p:nvSpPr>
          <p:spPr bwMode="auto">
            <a:xfrm>
              <a:off x="9036496" y="1556792"/>
              <a:ext cx="1296143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fr-FR" altLang="fr-FR" sz="1600"/>
                <a:t>Évitez les aliments gras</a:t>
              </a:r>
            </a:p>
          </p:txBody>
        </p:sp>
      </p:grpSp>
      <p:grpSp>
        <p:nvGrpSpPr>
          <p:cNvPr id="62470" name="Groupe 12"/>
          <p:cNvGrpSpPr>
            <a:grpSpLocks/>
          </p:cNvGrpSpPr>
          <p:nvPr/>
        </p:nvGrpSpPr>
        <p:grpSpPr bwMode="auto">
          <a:xfrm>
            <a:off x="1331913" y="5013325"/>
            <a:ext cx="1295400" cy="863600"/>
            <a:chOff x="9540552" y="3086498"/>
            <a:chExt cx="1296143" cy="864096"/>
          </a:xfrm>
        </p:grpSpPr>
        <p:sp>
          <p:nvSpPr>
            <p:cNvPr id="62473" name="Ellipse 6"/>
            <p:cNvSpPr>
              <a:spLocks noChangeArrowheads="1"/>
            </p:cNvSpPr>
            <p:nvPr/>
          </p:nvSpPr>
          <p:spPr bwMode="auto">
            <a:xfrm>
              <a:off x="9540552" y="3086498"/>
              <a:ext cx="1224136" cy="864096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2400">
                <a:solidFill>
                  <a:srgbClr val="000000"/>
                </a:solidFill>
              </a:endParaRPr>
            </a:p>
          </p:txBody>
        </p:sp>
        <p:sp>
          <p:nvSpPr>
            <p:cNvPr id="62474" name="ZoneTexte 7"/>
            <p:cNvSpPr txBox="1">
              <a:spLocks noChangeArrowheads="1"/>
            </p:cNvSpPr>
            <p:nvPr/>
          </p:nvSpPr>
          <p:spPr bwMode="auto">
            <a:xfrm>
              <a:off x="9540552" y="3284984"/>
              <a:ext cx="1296143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fr-FR" altLang="fr-FR" sz="1600"/>
                <a:t>Mangez des légumes</a:t>
              </a:r>
            </a:p>
          </p:txBody>
        </p:sp>
      </p:grpSp>
      <p:sp>
        <p:nvSpPr>
          <p:cNvPr id="62471" name="Ellipse 8"/>
          <p:cNvSpPr>
            <a:spLocks noChangeArrowheads="1"/>
          </p:cNvSpPr>
          <p:nvPr/>
        </p:nvSpPr>
        <p:spPr bwMode="auto">
          <a:xfrm>
            <a:off x="6659563" y="2182813"/>
            <a:ext cx="1292225" cy="1030287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solidFill>
                <a:srgbClr val="000000"/>
              </a:solidFill>
            </a:endParaRPr>
          </a:p>
        </p:txBody>
      </p:sp>
      <p:sp>
        <p:nvSpPr>
          <p:cNvPr id="62472" name="ZoneTexte 9"/>
          <p:cNvSpPr txBox="1">
            <a:spLocks noChangeArrowheads="1"/>
          </p:cNvSpPr>
          <p:nvPr/>
        </p:nvSpPr>
        <p:spPr bwMode="auto">
          <a:xfrm>
            <a:off x="6659563" y="2420938"/>
            <a:ext cx="1368425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600"/>
              <a:t>Faites de l’exercice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ZoneTexte 6"/>
          <p:cNvSpPr txBox="1">
            <a:spLocks noChangeArrowheads="1"/>
          </p:cNvSpPr>
          <p:nvPr/>
        </p:nvSpPr>
        <p:spPr bwMode="auto">
          <a:xfrm>
            <a:off x="1331913" y="5084763"/>
            <a:ext cx="1841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/>
              <a:t>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400"/>
          </a:p>
        </p:txBody>
      </p:sp>
      <p:pic>
        <p:nvPicPr>
          <p:cNvPr id="63491" name="Image 2" descr="119701-sorgh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916363"/>
            <a:ext cx="303530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ZoneTexte 3"/>
          <p:cNvSpPr txBox="1">
            <a:spLocks noChangeArrowheads="1"/>
          </p:cNvSpPr>
          <p:nvPr/>
        </p:nvSpPr>
        <p:spPr bwMode="auto">
          <a:xfrm>
            <a:off x="5148263" y="5583238"/>
            <a:ext cx="7239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 b="1"/>
              <a:t>Sorgho</a:t>
            </a:r>
          </a:p>
        </p:txBody>
      </p:sp>
      <p:pic>
        <p:nvPicPr>
          <p:cNvPr id="63493" name="Image 4" descr="orge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425" y="73025"/>
            <a:ext cx="2841625" cy="213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4" name="ZoneTexte 5"/>
          <p:cNvSpPr txBox="1">
            <a:spLocks noChangeArrowheads="1"/>
          </p:cNvSpPr>
          <p:nvPr/>
        </p:nvSpPr>
        <p:spPr bwMode="auto">
          <a:xfrm>
            <a:off x="8564563" y="2205038"/>
            <a:ext cx="5445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 b="1"/>
              <a:t>Orge</a:t>
            </a:r>
          </a:p>
        </p:txBody>
      </p:sp>
      <p:sp>
        <p:nvSpPr>
          <p:cNvPr id="63495" name="ZoneTexte 6"/>
          <p:cNvSpPr txBox="1">
            <a:spLocks noChangeArrowheads="1"/>
          </p:cNvSpPr>
          <p:nvPr/>
        </p:nvSpPr>
        <p:spPr bwMode="auto">
          <a:xfrm>
            <a:off x="1331913" y="5084763"/>
            <a:ext cx="1841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/>
              <a:t>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400"/>
          </a:p>
        </p:txBody>
      </p:sp>
      <p:sp>
        <p:nvSpPr>
          <p:cNvPr id="63496" name="ZoneTexte 3"/>
          <p:cNvSpPr txBox="1">
            <a:spLocks noChangeArrowheads="1"/>
          </p:cNvSpPr>
          <p:nvPr/>
        </p:nvSpPr>
        <p:spPr bwMode="auto">
          <a:xfrm>
            <a:off x="2528888" y="2771775"/>
            <a:ext cx="18637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 b="1"/>
              <a:t>Bourgeons de peuplier</a:t>
            </a:r>
          </a:p>
        </p:txBody>
      </p:sp>
      <p:pic>
        <p:nvPicPr>
          <p:cNvPr id="63497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88913"/>
            <a:ext cx="2019300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8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403600"/>
            <a:ext cx="3455987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9" name="ZoneTexte 3"/>
          <p:cNvSpPr txBox="1">
            <a:spLocks noChangeArrowheads="1"/>
          </p:cNvSpPr>
          <p:nvPr/>
        </p:nvSpPr>
        <p:spPr bwMode="auto">
          <a:xfrm>
            <a:off x="2981325" y="5661025"/>
            <a:ext cx="9556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 b="1"/>
              <a:t>Penicilium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re 1"/>
          <p:cNvSpPr>
            <a:spLocks noGrp="1"/>
          </p:cNvSpPr>
          <p:nvPr>
            <p:ph type="title"/>
          </p:nvPr>
        </p:nvSpPr>
        <p:spPr>
          <a:xfrm>
            <a:off x="685800" y="332656"/>
            <a:ext cx="7772400" cy="1143000"/>
          </a:xfrm>
        </p:spPr>
        <p:txBody>
          <a:bodyPr/>
          <a:lstStyle/>
          <a:p>
            <a:r>
              <a:rPr lang="fr-FR" altLang="fr-FR" sz="2800" dirty="0" smtClean="0"/>
              <a:t>Une organisation familiale : le cas El </a:t>
            </a:r>
            <a:r>
              <a:rPr lang="fr-FR" altLang="fr-FR" sz="2800" dirty="0" err="1" smtClean="0"/>
              <a:t>Sidron</a:t>
            </a:r>
            <a:endParaRPr lang="fr-FR" altLang="fr-FR" sz="2800" dirty="0" smtClean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49" y="1340768"/>
            <a:ext cx="7408133" cy="4583782"/>
          </a:xfrm>
        </p:spPr>
      </p:pic>
    </p:spTree>
    <p:extLst>
      <p:ext uri="{BB962C8B-B14F-4D97-AF65-F5344CB8AC3E}">
        <p14:creationId xmlns:p14="http://schemas.microsoft.com/office/powerpoint/2010/main" val="303362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2800" dirty="0"/>
              <a:t>Une organisation familiale : le cas El </a:t>
            </a:r>
            <a:r>
              <a:rPr lang="fr-FR" altLang="fr-FR" sz="2800" dirty="0" err="1"/>
              <a:t>Sidron</a:t>
            </a:r>
            <a:endParaRPr lang="fr-FR" altLang="fr-FR" sz="2800" dirty="0" smtClean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2455912"/>
          </a:xfrm>
        </p:spPr>
        <p:txBody>
          <a:bodyPr/>
          <a:lstStyle/>
          <a:p>
            <a:r>
              <a:rPr lang="fr-FR" sz="1400" dirty="0" smtClean="0"/>
              <a:t>Un groupe familial : 3♂ adultes, 3♀ adultes, 3 ados, 3 jeunes</a:t>
            </a:r>
          </a:p>
          <a:p>
            <a:r>
              <a:rPr lang="fr-FR" sz="1400" dirty="0" smtClean="0"/>
              <a:t>Liens génétiques par ADN mitochondrial</a:t>
            </a:r>
          </a:p>
          <a:p>
            <a:r>
              <a:rPr lang="fr-FR" sz="1400" kern="0" dirty="0" smtClean="0"/>
              <a:t>Trois lignées</a:t>
            </a:r>
          </a:p>
          <a:p>
            <a:r>
              <a:rPr lang="fr-FR" sz="1400" kern="0" dirty="0" smtClean="0"/>
              <a:t>Les 3 ♂ sont frères ou cousins (lignée A)</a:t>
            </a:r>
          </a:p>
          <a:p>
            <a:r>
              <a:rPr lang="fr-FR" sz="1400" kern="0" dirty="0" smtClean="0"/>
              <a:t>1 ♀ leur est rattachée (sœur ou cousine)</a:t>
            </a:r>
          </a:p>
          <a:p>
            <a:r>
              <a:rPr lang="fr-FR" sz="1400" kern="0" dirty="0" smtClean="0"/>
              <a:t>2 ados et 1 juvénile aussi</a:t>
            </a:r>
          </a:p>
          <a:p>
            <a:r>
              <a:rPr lang="fr-FR" sz="1400" kern="0" dirty="0" smtClean="0"/>
              <a:t>1 ♀ est isolée (lignée B)</a:t>
            </a:r>
          </a:p>
          <a:p>
            <a:r>
              <a:rPr lang="fr-FR" sz="1400" kern="0" dirty="0" smtClean="0"/>
              <a:t>1 ♀ est d’une troisième lignée (C) et a eu 3 enfants</a:t>
            </a:r>
          </a:p>
          <a:p>
            <a:endParaRPr lang="fr-FR" sz="1400" dirty="0"/>
          </a:p>
        </p:txBody>
      </p:sp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2452178"/>
              </p:ext>
            </p:extLst>
          </p:nvPr>
        </p:nvGraphicFramePr>
        <p:xfrm>
          <a:off x="5796136" y="3248392"/>
          <a:ext cx="3149600" cy="2377440"/>
        </p:xfrm>
        <a:graphic>
          <a:graphicData uri="http://schemas.openxmlformats.org/drawingml/2006/table">
            <a:tbl>
              <a:tblPr firstRow="1">
                <a:tableStyleId>{93296810-A885-4BE3-A3E7-6D5BEEA58F35}</a:tableStyleId>
              </a:tblPr>
              <a:tblGrid>
                <a:gridCol w="787400">
                  <a:extLst>
                    <a:ext uri="{9D8B030D-6E8A-4147-A177-3AD203B41FA5}">
                      <a16:colId xmlns:a16="http://schemas.microsoft.com/office/drawing/2014/main" val="340343632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3243861"/>
                    </a:ext>
                  </a:extLst>
                </a:gridCol>
                <a:gridCol w="870366">
                  <a:extLst>
                    <a:ext uri="{9D8B030D-6E8A-4147-A177-3AD203B41FA5}">
                      <a16:colId xmlns:a16="http://schemas.microsoft.com/office/drawing/2014/main" val="457595256"/>
                    </a:ext>
                  </a:extLst>
                </a:gridCol>
                <a:gridCol w="704434">
                  <a:extLst>
                    <a:ext uri="{9D8B030D-6E8A-4147-A177-3AD203B41FA5}">
                      <a16:colId xmlns:a16="http://schemas.microsoft.com/office/drawing/2014/main" val="1509730537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Individu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Sexe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Age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Lignée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2321859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Adulte 1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 smtClean="0">
                          <a:effectLst/>
                        </a:rPr>
                        <a:t>mâle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Jeune adulte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A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5554968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Adulte 2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u="none" strike="noStrike" dirty="0" smtClean="0">
                          <a:effectLst/>
                        </a:rPr>
                        <a:t>mâle</a:t>
                      </a:r>
                      <a:endParaRPr lang="fr-FR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Jeune adulte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A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13071013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Adulte 5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femelle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Adulte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A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94800029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Adulte 6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u="none" strike="noStrike" dirty="0" smtClean="0">
                          <a:effectLst/>
                        </a:rPr>
                        <a:t>mâle</a:t>
                      </a:r>
                      <a:endParaRPr lang="fr-FR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Adulte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A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6939772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Ado 2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u="none" strike="noStrike" dirty="0" smtClean="0">
                          <a:effectLst/>
                        </a:rPr>
                        <a:t>mâle</a:t>
                      </a:r>
                      <a:endParaRPr lang="fr-FR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12-15 ans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A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04816469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Ado 3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u="none" strike="noStrike" dirty="0" smtClean="0">
                          <a:effectLst/>
                        </a:rPr>
                        <a:t>mâle</a:t>
                      </a:r>
                      <a:endParaRPr lang="fr-FR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12-15 ans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A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61503011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Juvénile 1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u="none" strike="noStrike" dirty="0" smtClean="0">
                          <a:effectLst/>
                        </a:rPr>
                        <a:t>mâle</a:t>
                      </a:r>
                      <a:endParaRPr lang="fr-FR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8-9 ans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A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9393237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Adulte 3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femelle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Adulte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B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7666620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Adulte 4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femelle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Jeune adulte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C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6060493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Ado 1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u="none" strike="noStrike" dirty="0" smtClean="0">
                          <a:effectLst/>
                        </a:rPr>
                        <a:t>mâle</a:t>
                      </a:r>
                      <a:endParaRPr lang="fr-FR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12-15 ans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C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44470521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Juvénile 2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ind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5-6 ans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C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7140631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Enfant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ind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2-3 ans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C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6406141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9320213" cy="673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ZoneTexte 4"/>
          <p:cNvSpPr txBox="1">
            <a:spLocks noChangeArrowheads="1"/>
          </p:cNvSpPr>
          <p:nvPr/>
        </p:nvSpPr>
        <p:spPr bwMode="auto">
          <a:xfrm>
            <a:off x="7648575" y="6381750"/>
            <a:ext cx="16033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1200">
                <a:solidFill>
                  <a:schemeClr val="bg1"/>
                </a:solidFill>
              </a:rPr>
              <a:t>F.W. Schreiner, 1855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8" name="Picture 2" descr="20150926_1000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518" y="1916832"/>
            <a:ext cx="3282674" cy="494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332656"/>
            <a:ext cx="7772400" cy="1143000"/>
          </a:xfrm>
        </p:spPr>
        <p:txBody>
          <a:bodyPr/>
          <a:lstStyle/>
          <a:p>
            <a:r>
              <a:rPr lang="fr-FR" dirty="0" smtClean="0"/>
              <a:t>Nous avons tous en nous quelque chose de Neandertal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0899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L’héritage (physiologique) de </a:t>
            </a:r>
            <a:r>
              <a:rPr lang="fr-FR" dirty="0"/>
              <a:t>N</a:t>
            </a:r>
            <a:r>
              <a:rPr lang="fr-FR" dirty="0" smtClean="0"/>
              <a:t>eandertal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altLang="fr-FR" sz="1600" dirty="0"/>
              <a:t>Héritage de quelques gènes actifs dans le déclenchement de certaines maladies </a:t>
            </a:r>
            <a:r>
              <a:rPr lang="fr-FR" altLang="fr-FR" sz="1600" dirty="0" smtClean="0"/>
              <a:t>auto-immunes</a:t>
            </a:r>
          </a:p>
          <a:p>
            <a:r>
              <a:rPr lang="fr-FR" altLang="fr-FR" sz="1600" dirty="0" smtClean="0"/>
              <a:t>Héritage de gènes favorables (</a:t>
            </a:r>
            <a:r>
              <a:rPr lang="fr-FR" altLang="fr-FR" sz="1600" dirty="0" err="1" smtClean="0"/>
              <a:t>exple</a:t>
            </a:r>
            <a:r>
              <a:rPr lang="fr-FR" altLang="fr-FR" sz="1600" dirty="0" smtClean="0"/>
              <a:t> : grippe, graisse abdominale)</a:t>
            </a:r>
            <a:endParaRPr lang="fr-FR" altLang="fr-FR" sz="1600" dirty="0"/>
          </a:p>
          <a:p>
            <a:endParaRPr lang="fr-FR" altLang="fr-FR" sz="1600" dirty="0"/>
          </a:p>
          <a:p>
            <a:r>
              <a:rPr lang="fr-FR" altLang="fr-FR" sz="1600" dirty="0"/>
              <a:t>Mutations de certains gènes comme :</a:t>
            </a:r>
          </a:p>
          <a:p>
            <a:pPr lvl="1"/>
            <a:r>
              <a:rPr lang="fr-FR" altLang="fr-FR" sz="1400" dirty="0"/>
              <a:t>RUNX2 : défaillances des sutures osseuses (actif chez HAM)</a:t>
            </a:r>
          </a:p>
          <a:p>
            <a:pPr lvl="1"/>
            <a:r>
              <a:rPr lang="fr-FR" altLang="fr-FR" sz="1400" dirty="0"/>
              <a:t>SPAG17 : action du flagelle des spermatozoïdes (actif chez HAM)</a:t>
            </a:r>
          </a:p>
          <a:p>
            <a:pPr lvl="1"/>
            <a:r>
              <a:rPr lang="fr-FR" altLang="fr-FR" sz="1400" dirty="0"/>
              <a:t>CADPS2-AUTS2 : mutations impliquées dans l’autisme (inactif chez Neandertal)</a:t>
            </a:r>
          </a:p>
          <a:p>
            <a:pPr lvl="1"/>
            <a:r>
              <a:rPr lang="fr-FR" altLang="fr-FR" sz="1400" dirty="0"/>
              <a:t>NRG3 : mutations associées à la schizophrénie (inactif chez Neandertal)</a:t>
            </a:r>
          </a:p>
          <a:p>
            <a:pPr lvl="1"/>
            <a:r>
              <a:rPr lang="fr-FR" altLang="fr-FR" sz="1400" dirty="0"/>
              <a:t>DYRK1A : peut-être associé à la trisomie 21 (inactif chez Neandertal)</a:t>
            </a:r>
          </a:p>
          <a:p>
            <a:pPr lvl="1"/>
            <a:r>
              <a:rPr lang="fr-FR" altLang="fr-FR" sz="1400" dirty="0"/>
              <a:t>THADA : action thyroïdienne, associé au diabète type 2 ? Conséquences sur le métabolisme énergétique ?</a:t>
            </a:r>
          </a:p>
          <a:p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38691164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/>
              <a:t>Les rencontres Neandertal/Sapiens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half" idx="2"/>
          </p:nvPr>
        </p:nvSpPr>
        <p:spPr>
          <a:xfrm>
            <a:off x="5298504" y="2266528"/>
            <a:ext cx="3810000" cy="4114800"/>
          </a:xfrm>
        </p:spPr>
        <p:txBody>
          <a:bodyPr/>
          <a:lstStyle/>
          <a:p>
            <a:endParaRPr lang="fr-FR" sz="2000" dirty="0" smtClean="0"/>
          </a:p>
          <a:p>
            <a:r>
              <a:rPr lang="fr-FR" sz="2000" dirty="0" smtClean="0"/>
              <a:t>-</a:t>
            </a:r>
            <a:r>
              <a:rPr lang="fr-FR" sz="2000" dirty="0"/>
              <a:t>270.000, lieu inconnu</a:t>
            </a:r>
          </a:p>
          <a:p>
            <a:r>
              <a:rPr lang="fr-FR" sz="2000" dirty="0"/>
              <a:t>-150.000 à -80.000, Proche-Orient</a:t>
            </a:r>
          </a:p>
          <a:p>
            <a:r>
              <a:rPr lang="fr-FR" sz="2000" dirty="0"/>
              <a:t>-40.000, Roumanie</a:t>
            </a:r>
          </a:p>
          <a:p>
            <a:r>
              <a:rPr lang="fr-FR" sz="2000" dirty="0"/>
              <a:t>-37.000, Sibérie centrale</a:t>
            </a:r>
          </a:p>
          <a:p>
            <a:endParaRPr lang="fr-FR" sz="20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4904"/>
            <a:ext cx="5341155" cy="427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81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7" name="Picture 7" descr="shutterstock-image-sex-chromoso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46" name="Picture 6" descr="Cap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54538"/>
            <a:ext cx="5508625" cy="230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82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8" name="Text Box 6"/>
          <p:cNvSpPr txBox="1">
            <a:spLocks noChangeArrowheads="1"/>
          </p:cNvSpPr>
          <p:nvPr/>
        </p:nvSpPr>
        <p:spPr bwMode="auto">
          <a:xfrm>
            <a:off x="6654800" y="5746750"/>
            <a:ext cx="184150" cy="4619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fr-FR" b="1" smtClean="0">
                <a:solidFill>
                  <a:srgbClr val="FFFF00"/>
                </a:solidFill>
                <a:latin typeface="Times New Roman" charset="0"/>
              </a:rPr>
              <a:t> </a:t>
            </a:r>
            <a:endParaRPr lang="fr-FR" b="1" smtClean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</a:endParaRPr>
          </a:p>
        </p:txBody>
      </p:sp>
      <p:pic>
        <p:nvPicPr>
          <p:cNvPr id="64515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57213"/>
            <a:ext cx="5400675" cy="618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ZoneTexte 2"/>
          <p:cNvSpPr txBox="1">
            <a:spLocks noChangeArrowheads="1"/>
          </p:cNvSpPr>
          <p:nvPr/>
        </p:nvSpPr>
        <p:spPr bwMode="auto">
          <a:xfrm>
            <a:off x="4932363" y="188913"/>
            <a:ext cx="4103687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4000" b="1" dirty="0"/>
              <a:t>Neandertal : un être de culture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388" y="476250"/>
            <a:ext cx="9424988" cy="638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8016875" y="6453188"/>
            <a:ext cx="12287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000" b="1"/>
              <a:t>Dessin B. Clarys</a:t>
            </a:r>
            <a:r>
              <a:rPr lang="fr-FR" altLang="fr-FR" sz="1200" b="1"/>
              <a:t> </a:t>
            </a:r>
            <a:endParaRPr lang="fr-FR" altLang="fr-FR" sz="2400"/>
          </a:p>
        </p:txBody>
      </p:sp>
      <p:sp>
        <p:nvSpPr>
          <p:cNvPr id="66564" name="Text Box 5"/>
          <p:cNvSpPr txBox="1">
            <a:spLocks noChangeArrowheads="1"/>
          </p:cNvSpPr>
          <p:nvPr/>
        </p:nvSpPr>
        <p:spPr bwMode="auto">
          <a:xfrm>
            <a:off x="-180975" y="-26988"/>
            <a:ext cx="10153650" cy="584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b="1"/>
              <a:t>Sépultures</a:t>
            </a:r>
            <a:endParaRPr lang="fr-FR" altLang="fr-FR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 smtClean="0"/>
              <a:t>Collecte et parures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Collecte de fossiles, de minéraux rares</a:t>
            </a:r>
          </a:p>
          <a:p>
            <a:pPr>
              <a:defRPr/>
            </a:pPr>
            <a:r>
              <a:rPr lang="fr-FR" dirty="0" smtClean="0"/>
              <a:t>Utilisation de pigments (ocre, Mn)</a:t>
            </a:r>
          </a:p>
          <a:p>
            <a:pPr>
              <a:defRPr/>
            </a:pPr>
            <a:r>
              <a:rPr lang="fr-FR" dirty="0" smtClean="0"/>
              <a:t>Utilisation de plumes et de serres de rapaces (aigle royal, pygargue, etc.)</a:t>
            </a:r>
          </a:p>
          <a:p>
            <a:pPr>
              <a:defRPr/>
            </a:pPr>
            <a:r>
              <a:rPr lang="fr-FR" dirty="0" smtClean="0"/>
              <a:t>Dents perforées</a:t>
            </a:r>
          </a:p>
          <a:p>
            <a:pPr marL="0" indent="0">
              <a:buFontTx/>
              <a:buNone/>
              <a:defRPr/>
            </a:pP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Image 6" descr="parure-grotte-du-renn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4483100"/>
            <a:ext cx="3175000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Image 7" descr="morceaux-ocre-rouge-jaun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885825"/>
            <a:ext cx="3090863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4450"/>
            <a:ext cx="2341562" cy="416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73025"/>
            <a:ext cx="2894012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8" name="Imag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097338"/>
            <a:ext cx="4500562" cy="278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38"/>
            <a:ext cx="10220325" cy="683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5" name="Text Box 3"/>
          <p:cNvSpPr txBox="1">
            <a:spLocks noChangeArrowheads="1"/>
          </p:cNvSpPr>
          <p:nvPr/>
        </p:nvSpPr>
        <p:spPr bwMode="auto">
          <a:xfrm>
            <a:off x="4024313" y="0"/>
            <a:ext cx="5729287" cy="5511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endParaRPr lang="fr-FR" b="1" smtClean="0">
              <a:solidFill>
                <a:schemeClr val="accent2"/>
              </a:solidFill>
              <a:latin typeface="Times New Roman" charset="0"/>
            </a:endParaRPr>
          </a:p>
          <a:p>
            <a:pPr algn="ctr">
              <a:defRPr/>
            </a:pPr>
            <a:r>
              <a:rPr lang="fr-FR" sz="28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 </a:t>
            </a:r>
            <a:r>
              <a:rPr lang="fr-FR" sz="28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 </a:t>
            </a:r>
          </a:p>
          <a:p>
            <a:pPr algn="ctr">
              <a:defRPr/>
            </a:pPr>
            <a:endParaRPr lang="fr-FR" sz="2800" b="1" smtClean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</a:endParaRPr>
          </a:p>
          <a:p>
            <a:pPr algn="ctr">
              <a:defRPr/>
            </a:pPr>
            <a:r>
              <a:rPr lang="fr-FR" sz="28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 </a:t>
            </a:r>
            <a:r>
              <a:rPr lang="fr-FR" sz="36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 </a:t>
            </a:r>
            <a:endParaRPr lang="fr-FR" b="1" smtClean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</a:endParaRPr>
          </a:p>
          <a:p>
            <a:pPr algn="ctr">
              <a:defRPr/>
            </a:pPr>
            <a:endParaRPr lang="fr-FR" b="1" smtClean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</a:endParaRPr>
          </a:p>
          <a:p>
            <a:pPr algn="ctr">
              <a:defRPr/>
            </a:pPr>
            <a:endParaRPr lang="fr-FR" b="1" smtClean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</a:endParaRPr>
          </a:p>
          <a:p>
            <a:pPr algn="ctr">
              <a:defRPr/>
            </a:pPr>
            <a:endParaRPr lang="fr-FR" b="1" smtClean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</a:endParaRPr>
          </a:p>
          <a:p>
            <a:pPr algn="ctr">
              <a:defRPr/>
            </a:pPr>
            <a:endParaRPr lang="fr-FR" b="1" smtClean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</a:endParaRPr>
          </a:p>
          <a:p>
            <a:pPr algn="ctr">
              <a:defRPr/>
            </a:pPr>
            <a:endParaRPr lang="fr-FR" b="1" smtClean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</a:endParaRPr>
          </a:p>
          <a:p>
            <a:pPr algn="ctr">
              <a:defRPr/>
            </a:pPr>
            <a:endParaRPr lang="fr-FR" b="1" smtClean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</a:endParaRPr>
          </a:p>
          <a:p>
            <a:pPr algn="ctr">
              <a:defRPr/>
            </a:pPr>
            <a:endParaRPr lang="fr-FR" b="1" smtClean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</a:endParaRPr>
          </a:p>
          <a:p>
            <a:pPr algn="ctr">
              <a:defRPr/>
            </a:pPr>
            <a:endParaRPr lang="fr-FR" b="1" smtClean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</a:endParaRPr>
          </a:p>
          <a:p>
            <a:pPr algn="ctr">
              <a:defRPr/>
            </a:pPr>
            <a:endParaRPr lang="fr-FR" b="1" smtClean="0">
              <a:solidFill>
                <a:srgbClr val="FFFF00"/>
              </a:solidFill>
              <a:latin typeface="Times New Roman" charset="0"/>
            </a:endParaRPr>
          </a:p>
          <a:p>
            <a:pPr algn="ctr">
              <a:defRPr/>
            </a:pPr>
            <a:endParaRPr lang="fr-FR" b="1" smtClean="0">
              <a:solidFill>
                <a:schemeClr val="accent2"/>
              </a:solidFill>
              <a:latin typeface="Times New Roman" charset="0"/>
            </a:endParaRPr>
          </a:p>
        </p:txBody>
      </p:sp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0" y="7391400"/>
            <a:ext cx="44545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 b="1">
                <a:solidFill>
                  <a:srgbClr val="A7C12F"/>
                </a:solidFill>
              </a:rPr>
              <a:t>© Photo S. Plailly - Reconstruction Elisabeth Daynes, Paris</a:t>
            </a:r>
          </a:p>
        </p:txBody>
      </p:sp>
      <p:sp>
        <p:nvSpPr>
          <p:cNvPr id="136198" name="Text Box 6"/>
          <p:cNvSpPr txBox="1">
            <a:spLocks noChangeArrowheads="1"/>
          </p:cNvSpPr>
          <p:nvPr/>
        </p:nvSpPr>
        <p:spPr bwMode="auto">
          <a:xfrm>
            <a:off x="6654800" y="5746750"/>
            <a:ext cx="184150" cy="4619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fr-FR" b="1" smtClean="0">
                <a:solidFill>
                  <a:srgbClr val="FFFF00"/>
                </a:solidFill>
                <a:latin typeface="Times New Roman" charset="0"/>
              </a:rPr>
              <a:t> </a:t>
            </a:r>
            <a:endParaRPr lang="fr-FR" b="1" smtClean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</a:endParaRPr>
          </a:p>
        </p:txBody>
      </p:sp>
      <p:sp>
        <p:nvSpPr>
          <p:cNvPr id="70662" name="Rectangle 1"/>
          <p:cNvSpPr>
            <a:spLocks noChangeArrowheads="1"/>
          </p:cNvSpPr>
          <p:nvPr/>
        </p:nvSpPr>
        <p:spPr bwMode="auto">
          <a:xfrm>
            <a:off x="323850" y="6599238"/>
            <a:ext cx="4572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 b="1">
                <a:solidFill>
                  <a:srgbClr val="FFFF00"/>
                </a:solidFill>
              </a:rPr>
              <a:t>Reconstruction Fabio Fogliazza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Titre 2"/>
          <p:cNvSpPr txBox="1">
            <a:spLocks/>
          </p:cNvSpPr>
          <p:nvPr/>
        </p:nvSpPr>
        <p:spPr>
          <a:xfrm>
            <a:off x="684637" y="32793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fr-FR" sz="1600" kern="0" smtClean="0">
                <a:solidFill>
                  <a:schemeClr val="tx1"/>
                </a:solidFill>
              </a:rPr>
              <a:t>Grotte de Bruniquel (T&amp;Gar.)</a:t>
            </a:r>
            <a:endParaRPr lang="fr-FR" sz="1600" kern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100" y="0"/>
            <a:ext cx="6273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2"/>
          <p:cNvSpPr>
            <a:spLocks noChangeArrowheads="1"/>
          </p:cNvSpPr>
          <p:nvPr/>
        </p:nvSpPr>
        <p:spPr bwMode="auto">
          <a:xfrm>
            <a:off x="3203575" y="6381750"/>
            <a:ext cx="28305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fr-FR" altLang="fr-FR" sz="1400">
                <a:cs typeface="Arial" panose="020B0604020202020204" pitchFamily="34" charset="0"/>
              </a:rPr>
              <a:t>Joachim Neumann (1650-1680)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Image 1" descr="GrotteBruniquel_1997_©SSAC_-0072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522" y="2665412"/>
            <a:ext cx="3205162" cy="419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" y="0"/>
            <a:ext cx="6434348" cy="36626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116632"/>
            <a:ext cx="7772400" cy="1143000"/>
          </a:xfrm>
        </p:spPr>
        <p:txBody>
          <a:bodyPr/>
          <a:lstStyle/>
          <a:p>
            <a:r>
              <a:rPr lang="fr-FR" dirty="0" smtClean="0"/>
              <a:t>Expressions symboliques</a:t>
            </a:r>
            <a:endParaRPr lang="fr-FR" dirty="0"/>
          </a:p>
        </p:txBody>
      </p:sp>
      <p:pic>
        <p:nvPicPr>
          <p:cNvPr id="3" name="Image 2" descr=" tacés géométriques_Stuart_Finlayson copi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786" y="1556792"/>
            <a:ext cx="4370264" cy="3279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083819" y="4995110"/>
            <a:ext cx="18742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/>
              <a:t>Gorham</a:t>
            </a:r>
            <a:r>
              <a:rPr lang="fr-FR" sz="1200" dirty="0" smtClean="0"/>
              <a:t> Cave (Gibraltar)</a:t>
            </a:r>
            <a:endParaRPr lang="fr-FR" sz="1200" dirty="0"/>
          </a:p>
        </p:txBody>
      </p:sp>
      <p:pic>
        <p:nvPicPr>
          <p:cNvPr id="5" name="Image 1" descr="peinture neand la Pasieg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3529012" cy="455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1651051" y="6162542"/>
            <a:ext cx="20890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Grotte de La </a:t>
            </a:r>
            <a:r>
              <a:rPr lang="fr-FR" sz="1200" dirty="0" err="1" smtClean="0"/>
              <a:t>Pasiega</a:t>
            </a:r>
            <a:r>
              <a:rPr lang="fr-FR" sz="1200" dirty="0" smtClean="0"/>
              <a:t> (Esp.)</a:t>
            </a:r>
            <a:endParaRPr lang="fr-F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685800" y="188640"/>
            <a:ext cx="7772400" cy="1143000"/>
          </a:xfrm>
        </p:spPr>
        <p:txBody>
          <a:bodyPr/>
          <a:lstStyle/>
          <a:p>
            <a:r>
              <a:rPr lang="fr-FR" dirty="0" smtClean="0"/>
              <a:t>Une étrange disparition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7638"/>
            <a:ext cx="9144000" cy="53577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 smtClean="0"/>
              <a:t>Causes possibles</a:t>
            </a:r>
          </a:p>
        </p:txBody>
      </p:sp>
      <p:sp>
        <p:nvSpPr>
          <p:cNvPr id="78851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altLang="fr-FR" dirty="0" smtClean="0"/>
              <a:t>Dues au contact avec H. sapiens</a:t>
            </a:r>
          </a:p>
        </p:txBody>
      </p:sp>
      <p:sp>
        <p:nvSpPr>
          <p:cNvPr id="78852" name="Espace réservé du conten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fr-FR" altLang="fr-FR" dirty="0" smtClean="0"/>
              <a:t>Guerres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altLang="fr-FR" dirty="0" smtClean="0"/>
              <a:t>Épidémies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altLang="fr-FR" dirty="0" smtClean="0"/>
              <a:t>Disparition par assimilation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altLang="fr-FR" dirty="0" smtClean="0"/>
              <a:t>Infériorité intellectuelle, culturelle et adaptative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altLang="fr-FR" dirty="0" smtClean="0"/>
              <a:t>Refus du contact, pacifisme</a:t>
            </a:r>
          </a:p>
          <a:p>
            <a:endParaRPr lang="fr-FR" altLang="fr-FR" dirty="0" smtClean="0"/>
          </a:p>
        </p:txBody>
      </p:sp>
      <p:sp>
        <p:nvSpPr>
          <p:cNvPr id="78853" name="Espace réservé du texte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r-FR" altLang="fr-FR" dirty="0" smtClean="0"/>
              <a:t>Sans contact avec H. sapiens</a:t>
            </a:r>
          </a:p>
        </p:txBody>
      </p:sp>
      <p:sp>
        <p:nvSpPr>
          <p:cNvPr id="78854" name="Espace réservé du contenu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fr-FR" altLang="fr-FR" dirty="0" smtClean="0"/>
              <a:t>Volcanisme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altLang="fr-FR" dirty="0" smtClean="0"/>
              <a:t>Météorite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altLang="fr-FR" dirty="0" smtClean="0"/>
              <a:t>Paléomagnétisme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altLang="fr-FR" dirty="0" smtClean="0"/>
              <a:t>Modifications climatiques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altLang="fr-FR" dirty="0" smtClean="0"/>
              <a:t>Extinction naturelle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altLang="fr-FR" dirty="0" smtClean="0"/>
              <a:t>N’a jamais existé !</a:t>
            </a:r>
          </a:p>
          <a:p>
            <a:endParaRPr lang="fr-FR" altLang="fr-F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1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938213"/>
            <a:ext cx="4027487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2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" t="1230" r="3831" b="4298"/>
          <a:stretch>
            <a:fillRect/>
          </a:stretch>
        </p:blipFill>
        <p:spPr bwMode="auto">
          <a:xfrm>
            <a:off x="4802188" y="938213"/>
            <a:ext cx="4017962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8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792" y="0"/>
            <a:ext cx="927579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15888"/>
            <a:ext cx="7772400" cy="1143000"/>
          </a:xfrm>
        </p:spPr>
        <p:txBody>
          <a:bodyPr/>
          <a:lstStyle/>
          <a:p>
            <a:r>
              <a:rPr lang="fr-FR" altLang="fr-FR" dirty="0" smtClean="0"/>
              <a:t>La situation des Néandertaliens vers -35.000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366838"/>
            <a:ext cx="8208962" cy="5157787"/>
          </a:xfrm>
        </p:spPr>
        <p:txBody>
          <a:bodyPr/>
          <a:lstStyle/>
          <a:p>
            <a:pPr>
              <a:defRPr/>
            </a:pPr>
            <a:endParaRPr lang="fr-FR" altLang="fr-FR" sz="2800" dirty="0" smtClean="0"/>
          </a:p>
          <a:p>
            <a:pPr>
              <a:defRPr/>
            </a:pPr>
            <a:r>
              <a:rPr lang="fr-FR" altLang="fr-FR" sz="2800" dirty="0" smtClean="0"/>
              <a:t>Alternances climatiques rapides et violentes</a:t>
            </a:r>
          </a:p>
          <a:p>
            <a:pPr>
              <a:defRPr/>
            </a:pPr>
            <a:r>
              <a:rPr lang="fr-FR" altLang="fr-FR" sz="2800" dirty="0" smtClean="0"/>
              <a:t>Dispersion et éclatements des groupes humains</a:t>
            </a:r>
          </a:p>
          <a:p>
            <a:pPr>
              <a:defRPr/>
            </a:pPr>
            <a:r>
              <a:rPr lang="fr-FR" altLang="fr-FR" sz="2800" dirty="0" smtClean="0"/>
              <a:t>Groupes de petite taille donc risques de disparition plus importants</a:t>
            </a:r>
          </a:p>
          <a:p>
            <a:pPr>
              <a:defRPr/>
            </a:pPr>
            <a:r>
              <a:rPr lang="fr-FR" altLang="fr-FR" sz="2800" dirty="0" smtClean="0"/>
              <a:t>Démographie faible</a:t>
            </a:r>
          </a:p>
          <a:p>
            <a:pPr>
              <a:defRPr/>
            </a:pPr>
            <a:r>
              <a:rPr lang="fr-FR" altLang="fr-FR" sz="2800" dirty="0" smtClean="0"/>
              <a:t>Forte mortalité</a:t>
            </a:r>
          </a:p>
          <a:p>
            <a:pPr>
              <a:defRPr/>
            </a:pPr>
            <a:r>
              <a:rPr lang="fr-FR" altLang="fr-FR" sz="2800" dirty="0" smtClean="0"/>
              <a:t>Population déjà diminuée dès -40.000</a:t>
            </a:r>
          </a:p>
          <a:p>
            <a:pPr>
              <a:defRPr/>
            </a:pPr>
            <a:r>
              <a:rPr lang="fr-FR" altLang="fr-FR" sz="2800" dirty="0" smtClean="0"/>
              <a:t>Alimentation sélective orientée grand gibier</a:t>
            </a:r>
          </a:p>
          <a:p>
            <a:pPr marL="0" indent="0">
              <a:buNone/>
              <a:defRPr/>
            </a:pPr>
            <a:endParaRPr lang="fr-FR" altLang="fr-FR" sz="2800" dirty="0" smtClean="0"/>
          </a:p>
          <a:p>
            <a:pPr>
              <a:defRPr/>
            </a:pPr>
            <a:endParaRPr lang="fr-FR" altLang="fr-FR" dirty="0" smtClean="0"/>
          </a:p>
          <a:p>
            <a:pPr marL="0" indent="0">
              <a:buFontTx/>
              <a:buNone/>
              <a:defRPr/>
            </a:pPr>
            <a:endParaRPr lang="fr-FR" altLang="fr-F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5" descr="Pag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3600"/>
            <a:ext cx="9144000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Rectangle 6"/>
          <p:cNvSpPr>
            <a:spLocks noChangeArrowheads="1"/>
          </p:cNvSpPr>
          <p:nvPr/>
        </p:nvSpPr>
        <p:spPr bwMode="auto">
          <a:xfrm>
            <a:off x="2124075" y="1268413"/>
            <a:ext cx="1943100" cy="3887787"/>
          </a:xfrm>
          <a:prstGeom prst="rect">
            <a:avLst/>
          </a:prstGeom>
          <a:solidFill>
            <a:srgbClr val="FFFF00">
              <a:alpha val="25098"/>
            </a:srgbClr>
          </a:solidFill>
          <a:ln w="38100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400"/>
          </a:p>
        </p:txBody>
      </p:sp>
      <p:sp>
        <p:nvSpPr>
          <p:cNvPr id="87044" name="Titre 3"/>
          <p:cNvSpPr>
            <a:spLocks noGrp="1"/>
          </p:cNvSpPr>
          <p:nvPr>
            <p:ph type="title"/>
          </p:nvPr>
        </p:nvSpPr>
        <p:spPr>
          <a:xfrm>
            <a:off x="0" y="44450"/>
            <a:ext cx="9144000" cy="1143000"/>
          </a:xfrm>
        </p:spPr>
        <p:txBody>
          <a:bodyPr/>
          <a:lstStyle/>
          <a:p>
            <a:r>
              <a:rPr lang="fr-FR" altLang="fr-FR" sz="2000" b="1" smtClean="0">
                <a:solidFill>
                  <a:srgbClr val="FF0000"/>
                </a:solidFill>
              </a:rPr>
              <a:t>Courbe paléoclimatique du Pléistocène supérieur</a:t>
            </a:r>
          </a:p>
        </p:txBody>
      </p:sp>
      <p:sp>
        <p:nvSpPr>
          <p:cNvPr id="3" name="Flèche vers le bas 2"/>
          <p:cNvSpPr/>
          <p:nvPr/>
        </p:nvSpPr>
        <p:spPr bwMode="auto">
          <a:xfrm rot="18882482" flipV="1">
            <a:off x="5085331" y="4364111"/>
            <a:ext cx="288032" cy="1584176"/>
          </a:xfrm>
          <a:prstGeom prst="down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580112" y="5811104"/>
            <a:ext cx="14622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Maximum glaciaire</a:t>
            </a:r>
            <a:endParaRPr lang="fr-F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15888"/>
            <a:ext cx="7772400" cy="1143000"/>
          </a:xfrm>
        </p:spPr>
        <p:txBody>
          <a:bodyPr/>
          <a:lstStyle/>
          <a:p>
            <a:r>
              <a:rPr lang="fr-FR" altLang="fr-FR" dirty="0" smtClean="0"/>
              <a:t>L’hypothèse parcimonieuse :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366838"/>
            <a:ext cx="8208962" cy="5157787"/>
          </a:xfrm>
        </p:spPr>
        <p:txBody>
          <a:bodyPr/>
          <a:lstStyle/>
          <a:p>
            <a:pPr>
              <a:defRPr/>
            </a:pPr>
            <a:endParaRPr lang="fr-FR" altLang="fr-FR" b="1" dirty="0" smtClean="0"/>
          </a:p>
          <a:p>
            <a:pPr>
              <a:defRPr/>
            </a:pPr>
            <a:r>
              <a:rPr lang="fr-FR" altLang="fr-FR" b="1" dirty="0" smtClean="0"/>
              <a:t>Disparition d’une population déjà affaiblie par concurrence sur des ressources limitées</a:t>
            </a:r>
          </a:p>
          <a:p>
            <a:pPr>
              <a:defRPr/>
            </a:pPr>
            <a:endParaRPr lang="fr-FR" altLang="fr-FR" b="1" dirty="0" smtClean="0"/>
          </a:p>
          <a:p>
            <a:pPr>
              <a:defRPr/>
            </a:pPr>
            <a:r>
              <a:rPr lang="fr-FR" altLang="fr-FR" b="1" dirty="0" smtClean="0"/>
              <a:t>Un constat : disparition concomitante des différentes humanités à l’échelle planétaire, et de la dispersion de H. sapiens</a:t>
            </a:r>
          </a:p>
          <a:p>
            <a:pPr marL="0" indent="0">
              <a:buFontTx/>
              <a:buNone/>
              <a:defRPr/>
            </a:pPr>
            <a:endParaRPr lang="fr-FR" altLang="fr-FR" dirty="0" smtClean="0"/>
          </a:p>
        </p:txBody>
      </p:sp>
    </p:spTree>
    <p:extLst>
      <p:ext uri="{BB962C8B-B14F-4D97-AF65-F5344CB8AC3E}">
        <p14:creationId xmlns:p14="http://schemas.microsoft.com/office/powerpoint/2010/main" val="411478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6238"/>
            <a:ext cx="9144000" cy="610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ZoneTexte 2"/>
          <p:cNvSpPr txBox="1">
            <a:spLocks noChangeArrowheads="1"/>
          </p:cNvSpPr>
          <p:nvPr/>
        </p:nvSpPr>
        <p:spPr bwMode="auto">
          <a:xfrm>
            <a:off x="7451725" y="6535738"/>
            <a:ext cx="161131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1200"/>
              <a:t>W. Cooke, vers 1840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0"/>
            <a:ext cx="98885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0825" y="0"/>
            <a:ext cx="12195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itre 1"/>
          <p:cNvSpPr>
            <a:spLocks noGrp="1"/>
          </p:cNvSpPr>
          <p:nvPr>
            <p:ph type="title"/>
          </p:nvPr>
        </p:nvSpPr>
        <p:spPr>
          <a:xfrm>
            <a:off x="5364163" y="1412875"/>
            <a:ext cx="4351337" cy="1719263"/>
          </a:xfrm>
        </p:spPr>
        <p:txBody>
          <a:bodyPr/>
          <a:lstStyle/>
          <a:p>
            <a:r>
              <a:rPr lang="fr-FR" altLang="fr-FR" smtClean="0">
                <a:solidFill>
                  <a:schemeClr val="bg1"/>
                </a:solidFill>
              </a:rPr>
              <a:t>Qui était Neandertal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7" descr="26_01_arbre généalogiq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450" y="0"/>
            <a:ext cx="6099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6867" name="Connecteur en angle 2"/>
          <p:cNvCxnSpPr>
            <a:cxnSpLocks noChangeShapeType="1"/>
          </p:cNvCxnSpPr>
          <p:nvPr/>
        </p:nvCxnSpPr>
        <p:spPr bwMode="auto">
          <a:xfrm>
            <a:off x="5003800" y="4364038"/>
            <a:ext cx="576263" cy="433387"/>
          </a:xfrm>
          <a:prstGeom prst="bentConnector3">
            <a:avLst>
              <a:gd name="adj1" fmla="val 50000"/>
            </a:avLst>
          </a:prstGeom>
          <a:noFill/>
          <a:ln w="9525" algn="ctr">
            <a:solidFill>
              <a:schemeClr val="tx1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36868" name="ZoneTexte 4"/>
          <p:cNvSpPr txBox="1">
            <a:spLocks noChangeArrowheads="1"/>
          </p:cNvSpPr>
          <p:nvPr/>
        </p:nvSpPr>
        <p:spPr bwMode="auto">
          <a:xfrm>
            <a:off x="6084888" y="4005263"/>
            <a:ext cx="14874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1200"/>
              <a:t>(ou rhodesiensis ?)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re 1"/>
          <p:cNvSpPr>
            <a:spLocks noGrp="1"/>
          </p:cNvSpPr>
          <p:nvPr>
            <p:ph type="title"/>
          </p:nvPr>
        </p:nvSpPr>
        <p:spPr>
          <a:xfrm>
            <a:off x="685800" y="188913"/>
            <a:ext cx="7772400" cy="1143000"/>
          </a:xfrm>
        </p:spPr>
        <p:txBody>
          <a:bodyPr/>
          <a:lstStyle/>
          <a:p>
            <a:r>
              <a:rPr lang="fr-FR" altLang="fr-FR" b="1" smtClean="0">
                <a:solidFill>
                  <a:schemeClr val="tx1"/>
                </a:solidFill>
              </a:rPr>
              <a:t>Un homme différent !</a:t>
            </a:r>
          </a:p>
        </p:txBody>
      </p:sp>
      <p:pic>
        <p:nvPicPr>
          <p:cNvPr id="37891" name="Picture 1033" descr="C:\Documents and Settings\All Users\Documents\Documents\Archéologie\Images archéo\Neandertal\anatomie\comp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412875"/>
            <a:ext cx="3306762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 Box 1034"/>
          <p:cNvSpPr txBox="1">
            <a:spLocks noChangeArrowheads="1"/>
          </p:cNvSpPr>
          <p:nvPr/>
        </p:nvSpPr>
        <p:spPr bwMode="auto">
          <a:xfrm>
            <a:off x="5472113" y="3652838"/>
            <a:ext cx="130016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200">
                <a:cs typeface="Arial" panose="020B0604020202020204" pitchFamily="34" charset="0"/>
              </a:rPr>
              <a:t>Avant-bras court</a:t>
            </a:r>
          </a:p>
        </p:txBody>
      </p:sp>
      <p:sp>
        <p:nvSpPr>
          <p:cNvPr id="37893" name="Text Box 1035"/>
          <p:cNvSpPr txBox="1">
            <a:spLocks noChangeArrowheads="1"/>
          </p:cNvSpPr>
          <p:nvPr/>
        </p:nvSpPr>
        <p:spPr bwMode="auto">
          <a:xfrm>
            <a:off x="5472113" y="4232275"/>
            <a:ext cx="17399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200">
                <a:cs typeface="Arial" panose="020B0604020202020204" pitchFamily="34" charset="0"/>
              </a:rPr>
              <a:t>Os des doigts robustes</a:t>
            </a:r>
          </a:p>
        </p:txBody>
      </p:sp>
      <p:sp>
        <p:nvSpPr>
          <p:cNvPr id="37894" name="Text Box 1036"/>
          <p:cNvSpPr txBox="1">
            <a:spLocks noChangeArrowheads="1"/>
          </p:cNvSpPr>
          <p:nvPr/>
        </p:nvSpPr>
        <p:spPr bwMode="auto">
          <a:xfrm>
            <a:off x="5472113" y="2936875"/>
            <a:ext cx="18129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200">
                <a:cs typeface="Arial" panose="020B0604020202020204" pitchFamily="34" charset="0"/>
              </a:rPr>
              <a:t>Grande cage thoracique</a:t>
            </a:r>
          </a:p>
        </p:txBody>
      </p:sp>
      <p:sp>
        <p:nvSpPr>
          <p:cNvPr id="37895" name="Text Box 1037"/>
          <p:cNvSpPr txBox="1">
            <a:spLocks noChangeArrowheads="1"/>
          </p:cNvSpPr>
          <p:nvPr/>
        </p:nvSpPr>
        <p:spPr bwMode="auto">
          <a:xfrm>
            <a:off x="5472113" y="5222875"/>
            <a:ext cx="16541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200">
                <a:cs typeface="Arial" panose="020B0604020202020204" pitchFamily="34" charset="0"/>
              </a:rPr>
              <a:t>Tibia et péroné courts</a:t>
            </a:r>
          </a:p>
        </p:txBody>
      </p:sp>
      <p:sp>
        <p:nvSpPr>
          <p:cNvPr id="37896" name="Text Box 1038"/>
          <p:cNvSpPr txBox="1">
            <a:spLocks noChangeArrowheads="1"/>
          </p:cNvSpPr>
          <p:nvPr/>
        </p:nvSpPr>
        <p:spPr bwMode="auto">
          <a:xfrm>
            <a:off x="5480050" y="1946275"/>
            <a:ext cx="18208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200">
                <a:cs typeface="Arial" panose="020B0604020202020204" pitchFamily="34" charset="0"/>
              </a:rPr>
              <a:t>Crâne prognathe et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200">
                <a:cs typeface="Arial" panose="020B0604020202020204" pitchFamily="34" charset="0"/>
              </a:rPr>
              <a:t>bourrelets sub-orbitaires</a:t>
            </a:r>
          </a:p>
        </p:txBody>
      </p:sp>
      <p:pic>
        <p:nvPicPr>
          <p:cNvPr id="9" name="Picture 104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412875"/>
            <a:ext cx="3298825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Nouvelle présentation">
  <a:themeElements>
    <a:clrScheme name="Nouvelle pré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ouvelle pré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1112</TotalTime>
  <Words>935</Words>
  <Application>Microsoft Office PowerPoint</Application>
  <PresentationFormat>Affichage à l'écran (4:3)</PresentationFormat>
  <Paragraphs>221</Paragraphs>
  <Slides>48</Slides>
  <Notes>19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48</vt:i4>
      </vt:variant>
    </vt:vector>
  </HeadingPairs>
  <TitlesOfParts>
    <vt:vector size="56" baseType="lpstr">
      <vt:lpstr>ＭＳ Ｐゴシック</vt:lpstr>
      <vt:lpstr>Arial</vt:lpstr>
      <vt:lpstr>Calibri</vt:lpstr>
      <vt:lpstr>Calibri Light</vt:lpstr>
      <vt:lpstr>Times</vt:lpstr>
      <vt:lpstr>Times New Roman</vt:lpstr>
      <vt:lpstr>Wingdings</vt:lpstr>
      <vt:lpstr>Nouvelle présentation</vt:lpstr>
      <vt:lpstr>Plan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Qui était Neandertal ?</vt:lpstr>
      <vt:lpstr>Présentation PowerPoint</vt:lpstr>
      <vt:lpstr>Un homme différent !</vt:lpstr>
      <vt:lpstr>Présentation PowerPoint</vt:lpstr>
      <vt:lpstr>Encéphalisation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Neandertal : un amateur de viande !</vt:lpstr>
      <vt:lpstr>Présentation PowerPoint</vt:lpstr>
      <vt:lpstr>Présentation PowerPoint</vt:lpstr>
      <vt:lpstr>Une organisation familiale : le cas El Sidron</vt:lpstr>
      <vt:lpstr>Une organisation familiale : le cas El Sidron</vt:lpstr>
      <vt:lpstr>Nous avons tous en nous quelque chose de Neandertal</vt:lpstr>
      <vt:lpstr>L’héritage (physiologique) de Neandertal</vt:lpstr>
      <vt:lpstr>Les rencontres Neandertal/Sapiens</vt:lpstr>
      <vt:lpstr>Présentation PowerPoint</vt:lpstr>
      <vt:lpstr>Présentation PowerPoint</vt:lpstr>
      <vt:lpstr>Présentation PowerPoint</vt:lpstr>
      <vt:lpstr>Collecte et parures</vt:lpstr>
      <vt:lpstr>Présentation PowerPoint</vt:lpstr>
      <vt:lpstr>Présentation PowerPoint</vt:lpstr>
      <vt:lpstr>Présentation PowerPoint</vt:lpstr>
      <vt:lpstr>Présentation PowerPoint</vt:lpstr>
      <vt:lpstr>Expressions symboliques</vt:lpstr>
      <vt:lpstr>Une étrange disparition</vt:lpstr>
      <vt:lpstr>Causes possibles</vt:lpstr>
      <vt:lpstr>Présentation PowerPoint</vt:lpstr>
      <vt:lpstr>Présentation PowerPoint</vt:lpstr>
      <vt:lpstr>La situation des Néandertaliens vers -35.000</vt:lpstr>
      <vt:lpstr>Courbe paléoclimatique du Pléistocène supérieur</vt:lpstr>
      <vt:lpstr>L’hypothèse parcimonieuse 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 de Microsoft Office</dc:creator>
  <cp:lastModifiedBy>DEPAEPE Pascal</cp:lastModifiedBy>
  <cp:revision>89</cp:revision>
  <cp:lastPrinted>2018-11-26T08:12:29Z</cp:lastPrinted>
  <dcterms:created xsi:type="dcterms:W3CDTF">2018-04-18T12:03:13Z</dcterms:created>
  <dcterms:modified xsi:type="dcterms:W3CDTF">2018-11-29T08:57:03Z</dcterms:modified>
</cp:coreProperties>
</file>