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7" r:id="rId3"/>
    <p:sldId id="268" r:id="rId4"/>
    <p:sldId id="269" r:id="rId5"/>
    <p:sldId id="273" r:id="rId6"/>
    <p:sldId id="272" r:id="rId7"/>
    <p:sldId id="270" r:id="rId8"/>
    <p:sldId id="266" r:id="rId9"/>
    <p:sldId id="265" r:id="rId10"/>
    <p:sldId id="261" r:id="rId11"/>
    <p:sldId id="275" r:id="rId12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877" autoAdjust="0"/>
  </p:normalViewPr>
  <p:slideViewPr>
    <p:cSldViewPr snapToGrid="0">
      <p:cViewPr varScale="1">
        <p:scale>
          <a:sx n="77" d="100"/>
          <a:sy n="77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depaepe\Desktop\Aca%20Amiens\volume%20cra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Générations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Premier Homo</c:v>
                </c:pt>
                <c:pt idx="1">
                  <c:v>premieres occupations en France</c:v>
                </c:pt>
                <c:pt idx="2">
                  <c:v>Neandertal</c:v>
                </c:pt>
                <c:pt idx="3">
                  <c:v>Cro-Magnon en France</c:v>
                </c:pt>
                <c:pt idx="4">
                  <c:v>Jésus-Christ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96000</c:v>
                </c:pt>
                <c:pt idx="1">
                  <c:v>40000</c:v>
                </c:pt>
                <c:pt idx="2">
                  <c:v>16000</c:v>
                </c:pt>
                <c:pt idx="3">
                  <c:v>1400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3-4227-824C-359B15BB0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64576"/>
        <c:axId val="389441136"/>
      </c:barChart>
      <c:catAx>
        <c:axId val="2674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9441136"/>
        <c:crosses val="autoZero"/>
        <c:auto val="1"/>
        <c:lblAlgn val="ctr"/>
        <c:lblOffset val="100"/>
        <c:noMultiLvlLbl val="0"/>
      </c:catAx>
      <c:valAx>
        <c:axId val="38944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746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64576"/>
        <c:axId val="389441136"/>
      </c:barChart>
      <c:catAx>
        <c:axId val="2674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9441136"/>
        <c:crosses val="autoZero"/>
        <c:auto val="1"/>
        <c:lblAlgn val="ctr"/>
        <c:lblOffset val="100"/>
        <c:noMultiLvlLbl val="0"/>
      </c:catAx>
      <c:valAx>
        <c:axId val="38944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746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64576"/>
        <c:axId val="389441136"/>
      </c:barChart>
      <c:catAx>
        <c:axId val="2674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9441136"/>
        <c:crosses val="autoZero"/>
        <c:auto val="1"/>
        <c:lblAlgn val="ctr"/>
        <c:lblOffset val="100"/>
        <c:noMultiLvlLbl val="0"/>
      </c:catAx>
      <c:valAx>
        <c:axId val="38944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746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64576"/>
        <c:axId val="389441136"/>
      </c:barChart>
      <c:catAx>
        <c:axId val="2674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9441136"/>
        <c:crosses val="autoZero"/>
        <c:auto val="1"/>
        <c:lblAlgn val="ctr"/>
        <c:lblOffset val="100"/>
        <c:noMultiLvlLbl val="0"/>
      </c:catAx>
      <c:valAx>
        <c:axId val="38944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746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Capacité crânienne des premiers hominines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9259514435695539E-2"/>
          <c:y val="0.12030577427821522"/>
          <c:w val="0.95407381889763776"/>
          <c:h val="0.82565106445027703"/>
        </c:manualLayout>
      </c:layout>
      <c:stockChart>
        <c:ser>
          <c:idx val="0"/>
          <c:order val="0"/>
          <c:tx>
            <c:strRef>
              <c:f>Feuil1!$B$1</c:f>
              <c:strCache>
                <c:ptCount val="1"/>
                <c:pt idx="0">
                  <c:v>valeur basse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Feuil1!$A$2:$A$14</c:f>
              <c:strCache>
                <c:ptCount val="13"/>
                <c:pt idx="0">
                  <c:v>Toumai</c:v>
                </c:pt>
                <c:pt idx="1">
                  <c:v>Austral.</c:v>
                </c:pt>
                <c:pt idx="2">
                  <c:v>Paranth.</c:v>
                </c:pt>
                <c:pt idx="3">
                  <c:v>H habilis</c:v>
                </c:pt>
                <c:pt idx="4">
                  <c:v>H rudolfensis</c:v>
                </c:pt>
                <c:pt idx="5">
                  <c:v>H georgicus</c:v>
                </c:pt>
                <c:pt idx="6">
                  <c:v>H ergaster</c:v>
                </c:pt>
                <c:pt idx="7">
                  <c:v>H erectus</c:v>
                </c:pt>
                <c:pt idx="8">
                  <c:v>H antecessor</c:v>
                </c:pt>
                <c:pt idx="9">
                  <c:v>H heidelbergensis</c:v>
                </c:pt>
                <c:pt idx="10">
                  <c:v>H neandertal</c:v>
                </c:pt>
                <c:pt idx="11">
                  <c:v>H sapiens ancien</c:v>
                </c:pt>
                <c:pt idx="12">
                  <c:v>H sapiens moderne</c:v>
                </c:pt>
              </c:strCache>
            </c:strRef>
          </c:cat>
          <c:val>
            <c:numRef>
              <c:f>Feuil1!$B$2:$B$14</c:f>
              <c:numCache>
                <c:formatCode>General</c:formatCode>
                <c:ptCount val="13"/>
                <c:pt idx="0">
                  <c:v>350</c:v>
                </c:pt>
                <c:pt idx="1">
                  <c:v>400</c:v>
                </c:pt>
                <c:pt idx="2">
                  <c:v>400</c:v>
                </c:pt>
                <c:pt idx="3">
                  <c:v>550</c:v>
                </c:pt>
                <c:pt idx="4">
                  <c:v>500</c:v>
                </c:pt>
                <c:pt idx="5">
                  <c:v>550</c:v>
                </c:pt>
                <c:pt idx="6">
                  <c:v>750</c:v>
                </c:pt>
                <c:pt idx="7">
                  <c:v>900</c:v>
                </c:pt>
                <c:pt idx="8">
                  <c:v>1000</c:v>
                </c:pt>
                <c:pt idx="9">
                  <c:v>1000</c:v>
                </c:pt>
                <c:pt idx="10">
                  <c:v>1400</c:v>
                </c:pt>
                <c:pt idx="11">
                  <c:v>1300</c:v>
                </c:pt>
                <c:pt idx="12">
                  <c:v>1250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C4-4342-9B06-AC2E1ACD2CD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valeur haute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Feuil1!$A$2:$A$14</c:f>
              <c:strCache>
                <c:ptCount val="13"/>
                <c:pt idx="0">
                  <c:v>Toumai</c:v>
                </c:pt>
                <c:pt idx="1">
                  <c:v>Austral.</c:v>
                </c:pt>
                <c:pt idx="2">
                  <c:v>Paranth.</c:v>
                </c:pt>
                <c:pt idx="3">
                  <c:v>H habilis</c:v>
                </c:pt>
                <c:pt idx="4">
                  <c:v>H rudolfensis</c:v>
                </c:pt>
                <c:pt idx="5">
                  <c:v>H georgicus</c:v>
                </c:pt>
                <c:pt idx="6">
                  <c:v>H ergaster</c:v>
                </c:pt>
                <c:pt idx="7">
                  <c:v>H erectus</c:v>
                </c:pt>
                <c:pt idx="8">
                  <c:v>H antecessor</c:v>
                </c:pt>
                <c:pt idx="9">
                  <c:v>H heidelbergensis</c:v>
                </c:pt>
                <c:pt idx="10">
                  <c:v>H neandertal</c:v>
                </c:pt>
                <c:pt idx="11">
                  <c:v>H sapiens ancien</c:v>
                </c:pt>
                <c:pt idx="12">
                  <c:v>H sapiens moderne</c:v>
                </c:pt>
              </c:strCache>
            </c:strRef>
          </c:cat>
          <c:val>
            <c:numRef>
              <c:f>Feuil1!$C$2:$C$14</c:f>
              <c:numCache>
                <c:formatCode>General</c:formatCode>
                <c:ptCount val="13"/>
                <c:pt idx="0">
                  <c:v>350</c:v>
                </c:pt>
                <c:pt idx="1">
                  <c:v>500</c:v>
                </c:pt>
                <c:pt idx="2">
                  <c:v>550</c:v>
                </c:pt>
                <c:pt idx="3">
                  <c:v>700</c:v>
                </c:pt>
                <c:pt idx="4">
                  <c:v>700</c:v>
                </c:pt>
                <c:pt idx="5">
                  <c:v>730</c:v>
                </c:pt>
                <c:pt idx="6">
                  <c:v>1050</c:v>
                </c:pt>
                <c:pt idx="7">
                  <c:v>1200</c:v>
                </c:pt>
                <c:pt idx="8">
                  <c:v>1100</c:v>
                </c:pt>
                <c:pt idx="9">
                  <c:v>1300</c:v>
                </c:pt>
                <c:pt idx="10">
                  <c:v>1600</c:v>
                </c:pt>
                <c:pt idx="11">
                  <c:v>1500</c:v>
                </c:pt>
                <c:pt idx="12">
                  <c:v>1450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C4-4342-9B06-AC2E1ACD2CD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moy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Pt>
            <c:idx val="0"/>
            <c:marker>
              <c:symbol val="dot"/>
              <c:size val="3"/>
              <c:spPr>
                <a:solidFill>
                  <a:schemeClr val="accent3"/>
                </a:solidFill>
                <a:ln w="12700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4C4-4342-9B06-AC2E1ACD2CD1}"/>
              </c:ext>
            </c:extLst>
          </c:dPt>
          <c:cat>
            <c:strRef>
              <c:f>Feuil1!$A$2:$A$14</c:f>
              <c:strCache>
                <c:ptCount val="13"/>
                <c:pt idx="0">
                  <c:v>Toumai</c:v>
                </c:pt>
                <c:pt idx="1">
                  <c:v>Austral.</c:v>
                </c:pt>
                <c:pt idx="2">
                  <c:v>Paranth.</c:v>
                </c:pt>
                <c:pt idx="3">
                  <c:v>H habilis</c:v>
                </c:pt>
                <c:pt idx="4">
                  <c:v>H rudolfensis</c:v>
                </c:pt>
                <c:pt idx="5">
                  <c:v>H georgicus</c:v>
                </c:pt>
                <c:pt idx="6">
                  <c:v>H ergaster</c:v>
                </c:pt>
                <c:pt idx="7">
                  <c:v>H erectus</c:v>
                </c:pt>
                <c:pt idx="8">
                  <c:v>H antecessor</c:v>
                </c:pt>
                <c:pt idx="9">
                  <c:v>H heidelbergensis</c:v>
                </c:pt>
                <c:pt idx="10">
                  <c:v>H neandertal</c:v>
                </c:pt>
                <c:pt idx="11">
                  <c:v>H sapiens ancien</c:v>
                </c:pt>
                <c:pt idx="12">
                  <c:v>H sapiens moderne</c:v>
                </c:pt>
              </c:strCache>
            </c:strRef>
          </c:cat>
          <c:val>
            <c:numRef>
              <c:f>Feuil1!$D$2:$D$14</c:f>
              <c:numCache>
                <c:formatCode>General</c:formatCode>
                <c:ptCount val="13"/>
                <c:pt idx="0">
                  <c:v>350</c:v>
                </c:pt>
                <c:pt idx="1">
                  <c:v>450</c:v>
                </c:pt>
                <c:pt idx="2">
                  <c:v>475</c:v>
                </c:pt>
                <c:pt idx="3">
                  <c:v>625</c:v>
                </c:pt>
                <c:pt idx="4">
                  <c:v>600</c:v>
                </c:pt>
                <c:pt idx="5">
                  <c:v>640</c:v>
                </c:pt>
                <c:pt idx="6">
                  <c:v>900</c:v>
                </c:pt>
                <c:pt idx="7">
                  <c:v>1050</c:v>
                </c:pt>
                <c:pt idx="8">
                  <c:v>1050</c:v>
                </c:pt>
                <c:pt idx="9">
                  <c:v>1150</c:v>
                </c:pt>
                <c:pt idx="10">
                  <c:v>1500</c:v>
                </c:pt>
                <c:pt idx="11">
                  <c:v>1400</c:v>
                </c:pt>
                <c:pt idx="12">
                  <c:v>1350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C4-4342-9B06-AC2E1ACD2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175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c:spPr>
        </c:hiLowLines>
        <c:axId val="286422896"/>
        <c:axId val="286423728"/>
      </c:stockChart>
      <c:catAx>
        <c:axId val="28642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423728"/>
        <c:crosses val="autoZero"/>
        <c:auto val="1"/>
        <c:lblAlgn val="ctr"/>
        <c:lblOffset val="100"/>
        <c:noMultiLvlLbl val="0"/>
      </c:catAx>
      <c:valAx>
        <c:axId val="28642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42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Imag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411688" cy="77724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0EEF7-9F49-4F9B-AB5D-91C63F95F1F9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303A-F892-44C8-9FDE-283957E36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91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7AF54-B1C4-47E1-B91E-D8EA4B31465A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B270-D3F4-41CF-BE64-468C39B6F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43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Chasse par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B270-D3F4-41CF-BE64-468C39B6F1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28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Chasse par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B270-D3F4-41CF-BE64-468C39B6F1A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26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Rhodesiensis</a:t>
            </a:r>
            <a:r>
              <a:rPr lang="fr-FR" dirty="0" smtClean="0"/>
              <a:t> : 300,000-200,000</a:t>
            </a:r>
          </a:p>
          <a:p>
            <a:r>
              <a:rPr lang="fr-FR" dirty="0" err="1" smtClean="0"/>
              <a:t>Denisova</a:t>
            </a:r>
            <a:r>
              <a:rPr lang="fr-FR" dirty="0" smtClean="0"/>
              <a:t> : 40,000</a:t>
            </a:r>
          </a:p>
          <a:p>
            <a:r>
              <a:rPr lang="fr-FR" dirty="0" smtClean="0"/>
              <a:t>Erectus : 200,000-100,000</a:t>
            </a:r>
          </a:p>
          <a:p>
            <a:r>
              <a:rPr lang="fr-FR" dirty="0" err="1" smtClean="0"/>
              <a:t>Naledi</a:t>
            </a:r>
            <a:r>
              <a:rPr lang="fr-FR" baseline="0" dirty="0" smtClean="0"/>
              <a:t> : 200,000</a:t>
            </a:r>
          </a:p>
          <a:p>
            <a:r>
              <a:rPr lang="fr-FR" baseline="0" dirty="0" smtClean="0"/>
              <a:t>Flores : 60,000</a:t>
            </a:r>
          </a:p>
          <a:p>
            <a:r>
              <a:rPr lang="fr-FR" baseline="0" dirty="0" smtClean="0"/>
              <a:t>Neandertal 40,000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B270-D3F4-41CF-BE64-468C39B6F1A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25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B270-D3F4-41CF-BE64-468C39B6F1A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16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2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09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16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7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79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6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19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55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3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2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2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3A45-75EE-4AC4-BE06-89FE4081C131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5368-93C9-4305-A2B8-862F69DED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6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Qu’apprendre du Paléolithique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L’immensité du temps : le Paléolithique s’arrête le 29 décembre</a:t>
            </a:r>
          </a:p>
          <a:p>
            <a:r>
              <a:rPr lang="fr-FR" dirty="0" smtClean="0"/>
              <a:t>Notre vie de chasseurs : 96.000 générations</a:t>
            </a:r>
          </a:p>
          <a:p>
            <a:r>
              <a:rPr lang="fr-FR" dirty="0" smtClean="0"/>
              <a:t>Notre vie d’agriculteurs : 400 générations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201925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3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327374" y="500933"/>
            <a:ext cx="166977" cy="166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7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610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lèche vers le bas 7"/>
          <p:cNvSpPr/>
          <p:nvPr/>
        </p:nvSpPr>
        <p:spPr>
          <a:xfrm>
            <a:off x="9541673" y="419051"/>
            <a:ext cx="377687" cy="844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8642251" y="1361360"/>
            <a:ext cx="377687" cy="844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568938" y="814418"/>
            <a:ext cx="52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Feu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804673" y="419051"/>
            <a:ext cx="118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Sépultures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5994500" y="2189593"/>
            <a:ext cx="377687" cy="844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65298" y="1361360"/>
            <a:ext cx="1636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Biface</a:t>
            </a:r>
          </a:p>
          <a:p>
            <a:pPr algn="ctr"/>
            <a:r>
              <a:rPr lang="fr-FR" dirty="0" smtClean="0"/>
              <a:t>Sortie d’Afrique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6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Qu’apprendre du Paléolithique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Une évolution biologique et culturelle dépendant des fluctuations climatiques</a:t>
            </a:r>
          </a:p>
          <a:p>
            <a:r>
              <a:rPr lang="fr-FR" dirty="0" smtClean="0"/>
              <a:t>Qui sauver ? La Planète ou l’Humanité ?</a:t>
            </a:r>
          </a:p>
          <a:p>
            <a:r>
              <a:rPr lang="fr-FR" dirty="0" smtClean="0"/>
              <a:t>La technologie et l’adaptabilité : illusion ou réalité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201925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0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Notre corps est un héritage </a:t>
            </a:r>
          </a:p>
          <a:p>
            <a:r>
              <a:rPr lang="fr-FR" dirty="0" smtClean="0"/>
              <a:t>Mais l’héritage est également culturel</a:t>
            </a:r>
          </a:p>
          <a:p>
            <a:r>
              <a:rPr lang="fr-FR" dirty="0" smtClean="0"/>
              <a:t>Quelles sont les origines de l’inégalité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201925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30" y="0"/>
            <a:ext cx="469737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Qu’apprendre du Paléolithique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1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Qu’apprendre du Paléolithique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i="1" dirty="0" smtClean="0"/>
              <a:t>Homo sapiens </a:t>
            </a:r>
            <a:r>
              <a:rPr lang="fr-FR" dirty="0" smtClean="0"/>
              <a:t>est le dernier survivant</a:t>
            </a:r>
          </a:p>
          <a:p>
            <a:r>
              <a:rPr lang="fr-FR" dirty="0" smtClean="0"/>
              <a:t>L’étude des disparus est un regard sur nous-mêmes</a:t>
            </a:r>
          </a:p>
          <a:p>
            <a:r>
              <a:rPr lang="fr-FR" dirty="0" smtClean="0"/>
              <a:t>Notre responsabilité en tant qu’espèce dominante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190000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04" y="0"/>
            <a:ext cx="986239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4804" y="0"/>
            <a:ext cx="2893390" cy="1358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autres humanités contemporaines de H. sapiens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5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36" y="0"/>
            <a:ext cx="10303727" cy="6858000"/>
          </a:xfrm>
          <a:prstGeom prst="rect">
            <a:avLst/>
          </a:prstGeom>
        </p:spPr>
      </p:pic>
      <p:sp>
        <p:nvSpPr>
          <p:cNvPr id="7" name="Multiplication 6"/>
          <p:cNvSpPr/>
          <p:nvPr/>
        </p:nvSpPr>
        <p:spPr>
          <a:xfrm>
            <a:off x="3995738" y="2924175"/>
            <a:ext cx="590550" cy="7429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cation 7"/>
          <p:cNvSpPr/>
          <p:nvPr/>
        </p:nvSpPr>
        <p:spPr>
          <a:xfrm>
            <a:off x="7503814" y="3295650"/>
            <a:ext cx="590550" cy="7429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cation 8"/>
          <p:cNvSpPr/>
          <p:nvPr/>
        </p:nvSpPr>
        <p:spPr>
          <a:xfrm>
            <a:off x="6391006" y="2690363"/>
            <a:ext cx="590550" cy="7429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5108546" y="3159919"/>
            <a:ext cx="590550" cy="7429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cation 10"/>
          <p:cNvSpPr/>
          <p:nvPr/>
        </p:nvSpPr>
        <p:spPr>
          <a:xfrm>
            <a:off x="6391006" y="4068792"/>
            <a:ext cx="590550" cy="7429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fondamentaux de l’Humanité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739048"/>
              </p:ext>
            </p:extLst>
          </p:nvPr>
        </p:nvGraphicFramePr>
        <p:xfrm>
          <a:off x="838200" y="1825625"/>
          <a:ext cx="10515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7381505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81730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7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Solidarité – sociabilité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Homo </a:t>
                      </a:r>
                      <a:r>
                        <a:rPr lang="fr-FR" dirty="0" err="1" smtClean="0"/>
                        <a:t>ergaster</a:t>
                      </a:r>
                      <a:r>
                        <a:rPr lang="fr-FR" dirty="0" smtClean="0"/>
                        <a:t>, 2,4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04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L’outil prolonge la main et compense la faiblesse structurelle de l’homme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Kenyanthropus</a:t>
                      </a:r>
                      <a:r>
                        <a:rPr lang="fr-FR" dirty="0" smtClean="0"/>
                        <a:t>, 3,3 Ma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Le feu : protection, alimentation, sociabilité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Heidelbergensis</a:t>
                      </a:r>
                      <a:r>
                        <a:rPr lang="fr-FR" dirty="0" smtClean="0"/>
                        <a:t>, 0,6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47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Sépulture et éternité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Neandertal, 140.000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7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L’Art</a:t>
                      </a:r>
                      <a:r>
                        <a:rPr lang="fr-FR" baseline="0" dirty="0" smtClean="0"/>
                        <a:t> figuratif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Sapiens, -60.000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7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: la place de l’Homme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vision qui évolue</a:t>
            </a:r>
          </a:p>
          <a:p>
            <a:r>
              <a:rPr lang="fr-FR" dirty="0" smtClean="0"/>
              <a:t>L’hominisation : un processus long, guidé par la sélection naturelle</a:t>
            </a:r>
          </a:p>
          <a:p>
            <a:r>
              <a:rPr lang="fr-FR" dirty="0" smtClean="0"/>
              <a:t>Homo sapiens </a:t>
            </a:r>
            <a:r>
              <a:rPr lang="fr-FR" dirty="0" err="1" smtClean="0"/>
              <a:t>a-t-il</a:t>
            </a:r>
            <a:r>
              <a:rPr lang="fr-FR" dirty="0" smtClean="0"/>
              <a:t> une propension à faire le vide ?</a:t>
            </a:r>
          </a:p>
          <a:p>
            <a:r>
              <a:rPr lang="fr-FR" dirty="0" smtClean="0"/>
              <a:t>Évolution biologique vs évolution technologique : l’anthropocène</a:t>
            </a:r>
          </a:p>
          <a:p>
            <a:r>
              <a:rPr lang="fr-FR" dirty="0" smtClean="0"/>
              <a:t>Humanisme et </a:t>
            </a:r>
            <a:r>
              <a:rPr lang="fr-FR" dirty="0" err="1" smtClean="0"/>
              <a:t>trans</a:t>
            </a:r>
            <a:r>
              <a:rPr lang="fr-FR" dirty="0" smtClean="0"/>
              <a:t>-humanisme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1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63" y="0"/>
            <a:ext cx="433187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67898" y="6488668"/>
            <a:ext cx="1024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Haeckel 1866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244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241</Words>
  <Application>Microsoft Office PowerPoint</Application>
  <PresentationFormat>Grand écran</PresentationFormat>
  <Paragraphs>58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Qu’apprendre du Paléolithique ?</vt:lpstr>
      <vt:lpstr>Qu’apprendre du Paléolithique ?</vt:lpstr>
      <vt:lpstr>Qu’apprendre du Paléolithique ?</vt:lpstr>
      <vt:lpstr>Qu’apprendre du Paléolithique ?</vt:lpstr>
      <vt:lpstr>Présentation PowerPoint</vt:lpstr>
      <vt:lpstr>Présentation PowerPoint</vt:lpstr>
      <vt:lpstr>Les fondamentaux de l’Humanité</vt:lpstr>
      <vt:lpstr>Conclusion : la place de l’Homme</vt:lpstr>
      <vt:lpstr>Présentation PowerPoint</vt:lpstr>
      <vt:lpstr>Présentation PowerPoint</vt:lpstr>
      <vt:lpstr>Présentation PowerPoint</vt:lpstr>
    </vt:vector>
  </TitlesOfParts>
  <Company>INRAP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L’hominisation</dc:title>
  <dc:creator>DEPAEPE Pascal</dc:creator>
  <cp:lastModifiedBy>DEPAEPE Pascal</cp:lastModifiedBy>
  <cp:revision>37</cp:revision>
  <cp:lastPrinted>2018-11-29T10:46:50Z</cp:lastPrinted>
  <dcterms:created xsi:type="dcterms:W3CDTF">2018-11-28T08:12:48Z</dcterms:created>
  <dcterms:modified xsi:type="dcterms:W3CDTF">2018-12-02T14:30:23Z</dcterms:modified>
</cp:coreProperties>
</file>